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74" r:id="rId7"/>
    <p:sldId id="296" r:id="rId8"/>
    <p:sldId id="345" r:id="rId9"/>
    <p:sldId id="346" r:id="rId10"/>
    <p:sldId id="329" r:id="rId11"/>
    <p:sldId id="321" r:id="rId12"/>
    <p:sldId id="320" r:id="rId13"/>
    <p:sldId id="295" r:id="rId14"/>
    <p:sldId id="297" r:id="rId15"/>
    <p:sldId id="319" r:id="rId16"/>
    <p:sldId id="322" r:id="rId17"/>
    <p:sldId id="323" r:id="rId18"/>
    <p:sldId id="324" r:id="rId19"/>
    <p:sldId id="327" r:id="rId20"/>
    <p:sldId id="326" r:id="rId21"/>
    <p:sldId id="325" r:id="rId22"/>
    <p:sldId id="328" r:id="rId23"/>
    <p:sldId id="330" r:id="rId24"/>
    <p:sldId id="331" r:id="rId25"/>
    <p:sldId id="335" r:id="rId26"/>
    <p:sldId id="337" r:id="rId27"/>
    <p:sldId id="338" r:id="rId28"/>
    <p:sldId id="332" r:id="rId29"/>
    <p:sldId id="333" r:id="rId30"/>
    <p:sldId id="334" r:id="rId31"/>
    <p:sldId id="336" r:id="rId32"/>
    <p:sldId id="339" r:id="rId33"/>
    <p:sldId id="340" r:id="rId34"/>
    <p:sldId id="341" r:id="rId35"/>
    <p:sldId id="342" r:id="rId36"/>
    <p:sldId id="343" r:id="rId37"/>
    <p:sldId id="347" r:id="rId38"/>
    <p:sldId id="348" r:id="rId39"/>
    <p:sldId id="349" r:id="rId40"/>
    <p:sldId id="350" r:id="rId41"/>
    <p:sldId id="354" r:id="rId42"/>
    <p:sldId id="351" r:id="rId43"/>
    <p:sldId id="352" r:id="rId44"/>
    <p:sldId id="353" r:id="rId45"/>
    <p:sldId id="35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6/25/2021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6/25/2021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6/25/2021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6/25/2021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6/25/2021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6/25/2021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48.png"/><Relationship Id="rId4" Type="http://schemas.openxmlformats.org/officeDocument/2006/relationships/image" Target="../media/image47.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image" Target="../media/image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33707" y="866944"/>
            <a:ext cx="7508440" cy="1475013"/>
          </a:xfrm>
        </p:spPr>
        <p:txBody>
          <a:bodyPr>
            <a:normAutofit fontScale="90000"/>
          </a:bodyPr>
          <a:lstStyle/>
          <a:p>
            <a:r>
              <a:rPr lang="en-US" dirty="0"/>
              <a:t>Introduction To machine learning, deep learning, and The neural networks.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33707" y="2531544"/>
            <a:ext cx="11041033" cy="468233"/>
          </a:xfrm>
        </p:spPr>
        <p:txBody>
          <a:bodyPr>
            <a:noAutofit/>
          </a:bodyPr>
          <a:lstStyle/>
          <a:p>
            <a:r>
              <a:rPr lang="en-US" sz="1400" b="1" dirty="0">
                <a:solidFill>
                  <a:schemeClr val="tx1">
                    <a:lumMod val="65000"/>
                    <a:lumOff val="35000"/>
                  </a:schemeClr>
                </a:solidFill>
              </a:rPr>
              <a:t>Tashik Moin</a:t>
            </a:r>
            <a:br>
              <a:rPr lang="en-US" sz="1400" b="1" dirty="0">
                <a:solidFill>
                  <a:schemeClr val="tx1">
                    <a:lumMod val="65000"/>
                    <a:lumOff val="35000"/>
                  </a:schemeClr>
                </a:solidFill>
              </a:rPr>
            </a:br>
            <a:r>
              <a:rPr lang="en-US" sz="1400" b="1" dirty="0">
                <a:solidFill>
                  <a:schemeClr val="tx1">
                    <a:lumMod val="65000"/>
                    <a:lumOff val="35000"/>
                  </a:schemeClr>
                </a:solidFill>
              </a:rPr>
              <a:t>Gold ambassador, mct.</a:t>
            </a:r>
            <a:br>
              <a:rPr lang="en-US" sz="1400" b="1" dirty="0">
                <a:solidFill>
                  <a:schemeClr val="tx1">
                    <a:lumMod val="65000"/>
                    <a:lumOff val="35000"/>
                  </a:schemeClr>
                </a:solidFill>
              </a:rPr>
            </a:br>
            <a:br>
              <a:rPr lang="en-US" sz="1400" b="1" dirty="0">
                <a:solidFill>
                  <a:schemeClr val="tx1">
                    <a:lumMod val="65000"/>
                    <a:lumOff val="35000"/>
                  </a:schemeClr>
                </a:solidFill>
              </a:rPr>
            </a:br>
            <a:endParaRPr lang="en-US" sz="1400" b="1" dirty="0">
              <a:solidFill>
                <a:schemeClr val="tx1">
                  <a:lumMod val="65000"/>
                  <a:lumOff val="35000"/>
                </a:schemeClr>
              </a:solidFill>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657599"/>
            <a:ext cx="11260667" cy="2734733"/>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Machine Learning vs deep learning</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978460" y="4967125"/>
            <a:ext cx="2632348" cy="1636185"/>
          </a:xfrm>
          <a:prstGeom prst="rect">
            <a:avLst/>
          </a:prstGeom>
        </p:spPr>
      </p:pic>
      <p:sp>
        <p:nvSpPr>
          <p:cNvPr id="2" name="TextBox 1">
            <a:extLst>
              <a:ext uri="{FF2B5EF4-FFF2-40B4-BE49-F238E27FC236}">
                <a16:creationId xmlns:a16="http://schemas.microsoft.com/office/drawing/2014/main" id="{AEC1A130-BC9D-4F60-9F41-A226636B6F6F}"/>
              </a:ext>
            </a:extLst>
          </p:cNvPr>
          <p:cNvSpPr txBox="1"/>
          <p:nvPr/>
        </p:nvSpPr>
        <p:spPr>
          <a:xfrm>
            <a:off x="768625" y="1542152"/>
            <a:ext cx="8209835" cy="2031325"/>
          </a:xfrm>
          <a:prstGeom prst="rect">
            <a:avLst/>
          </a:prstGeom>
          <a:noFill/>
        </p:spPr>
        <p:txBody>
          <a:bodyPr wrap="square" rtlCol="0">
            <a:spAutoFit/>
          </a:bodyPr>
          <a:lstStyle/>
          <a:p>
            <a:r>
              <a:rPr lang="en-US" b="0" i="0" dirty="0">
                <a:effectLst/>
                <a:latin typeface="Times New Roman" panose="02020603050405020304" pitchFamily="18" charset="0"/>
                <a:cs typeface="Times New Roman" panose="02020603050405020304" pitchFamily="18" charset="0"/>
              </a:rPr>
              <a:t>Supervised learning requires programmers to design and </a:t>
            </a:r>
            <a:r>
              <a:rPr lang="en-US" b="1" i="0" dirty="0">
                <a:effectLst/>
                <a:latin typeface="Times New Roman" panose="02020603050405020304" pitchFamily="18" charset="0"/>
                <a:cs typeface="Times New Roman" panose="02020603050405020304" pitchFamily="18" charset="0"/>
              </a:rPr>
              <a:t>predefine features manually</a:t>
            </a:r>
            <a:r>
              <a:rPr lang="en-US" b="0" i="0" dirty="0">
                <a:effectLst/>
                <a:latin typeface="Times New Roman" panose="02020603050405020304" pitchFamily="18" charset="0"/>
                <a:cs typeface="Times New Roman" panose="02020603050405020304" pitchFamily="18" charset="0"/>
              </a:rPr>
              <a:t>, which are used to represent the data in a numerical way. For example, we can represent a cat with three features such as the eyes, the legs, the nose, etc. A vector of numbers like [6, 2, 8 …] can represent the image of this cat. In this scenario, the feature is extracted by programmers, because they have knowledge about this cat image. However, instead of manually selecting the features, </a:t>
            </a:r>
            <a:r>
              <a:rPr lang="en-US" b="1" i="0" dirty="0">
                <a:effectLst/>
                <a:latin typeface="Times New Roman" panose="02020603050405020304" pitchFamily="18" charset="0"/>
                <a:cs typeface="Times New Roman" panose="02020603050405020304" pitchFamily="18" charset="0"/>
              </a:rPr>
              <a:t>deep learning learns the features automatically</a:t>
            </a:r>
            <a:r>
              <a:rPr lang="en-US" b="0" i="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177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2DFAE-BD70-4235-8CCA-3A5F7EE68F26}"/>
              </a:ext>
            </a:extLst>
          </p:cNvPr>
          <p:cNvPicPr>
            <a:picLocks noChangeAspect="1"/>
          </p:cNvPicPr>
          <p:nvPr/>
        </p:nvPicPr>
        <p:blipFill>
          <a:blip r:embed="rId2"/>
          <a:stretch>
            <a:fillRect/>
          </a:stretch>
        </p:blipFill>
        <p:spPr>
          <a:xfrm>
            <a:off x="542212" y="601317"/>
            <a:ext cx="11107576" cy="5655365"/>
          </a:xfrm>
          <a:prstGeom prst="rect">
            <a:avLst/>
          </a:prstGeom>
        </p:spPr>
      </p:pic>
    </p:spTree>
    <p:extLst>
      <p:ext uri="{BB962C8B-B14F-4D97-AF65-F5344CB8AC3E}">
        <p14:creationId xmlns:p14="http://schemas.microsoft.com/office/powerpoint/2010/main" val="18673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ECE9C-003F-4D1C-A957-7BF75FE2EA64}"/>
              </a:ext>
            </a:extLst>
          </p:cNvPr>
          <p:cNvPicPr>
            <a:picLocks noChangeAspect="1"/>
          </p:cNvPicPr>
          <p:nvPr/>
        </p:nvPicPr>
        <p:blipFill>
          <a:blip r:embed="rId2"/>
          <a:stretch>
            <a:fillRect/>
          </a:stretch>
        </p:blipFill>
        <p:spPr>
          <a:xfrm>
            <a:off x="609600" y="1016276"/>
            <a:ext cx="10972800" cy="5647083"/>
          </a:xfrm>
          <a:prstGeom prst="rect">
            <a:avLst/>
          </a:prstGeom>
        </p:spPr>
      </p:pic>
    </p:spTree>
    <p:extLst>
      <p:ext uri="{BB962C8B-B14F-4D97-AF65-F5344CB8AC3E}">
        <p14:creationId xmlns:p14="http://schemas.microsoft.com/office/powerpoint/2010/main" val="58078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6" name="Picture 5">
            <a:extLst>
              <a:ext uri="{FF2B5EF4-FFF2-40B4-BE49-F238E27FC236}">
                <a16:creationId xmlns:a16="http://schemas.microsoft.com/office/drawing/2014/main" id="{7B71C698-2461-4150-AE34-A077642FEB86}"/>
              </a:ext>
            </a:extLst>
          </p:cNvPr>
          <p:cNvPicPr/>
          <p:nvPr/>
        </p:nvPicPr>
        <p:blipFill>
          <a:blip r:embed="rId3">
            <a:extLst>
              <a:ext uri="{28A0092B-C50C-407E-A947-70E740481C1C}">
                <a14:useLocalDpi xmlns:a14="http://schemas.microsoft.com/office/drawing/2010/main" val="0"/>
              </a:ext>
            </a:extLst>
          </a:blip>
          <a:stretch>
            <a:fillRect/>
          </a:stretch>
        </p:blipFill>
        <p:spPr>
          <a:xfrm>
            <a:off x="331303" y="983974"/>
            <a:ext cx="7535505" cy="3948112"/>
          </a:xfrm>
          <a:prstGeom prst="rect">
            <a:avLst/>
          </a:prstGeom>
        </p:spPr>
      </p:pic>
    </p:spTree>
    <p:extLst>
      <p:ext uri="{BB962C8B-B14F-4D97-AF65-F5344CB8AC3E}">
        <p14:creationId xmlns:p14="http://schemas.microsoft.com/office/powerpoint/2010/main" val="2835002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4" name="Picture 3">
            <a:extLst>
              <a:ext uri="{FF2B5EF4-FFF2-40B4-BE49-F238E27FC236}">
                <a16:creationId xmlns:a16="http://schemas.microsoft.com/office/drawing/2014/main" id="{3810D623-C3DC-43E0-A9C6-1EA3F6B7B35E}"/>
              </a:ext>
            </a:extLst>
          </p:cNvPr>
          <p:cNvPicPr/>
          <p:nvPr/>
        </p:nvPicPr>
        <p:blipFill>
          <a:blip r:embed="rId3">
            <a:extLst>
              <a:ext uri="{28A0092B-C50C-407E-A947-70E740481C1C}">
                <a14:useLocalDpi xmlns:a14="http://schemas.microsoft.com/office/drawing/2010/main" val="0"/>
              </a:ext>
            </a:extLst>
          </a:blip>
          <a:stretch>
            <a:fillRect/>
          </a:stretch>
        </p:blipFill>
        <p:spPr>
          <a:xfrm>
            <a:off x="704528" y="1148646"/>
            <a:ext cx="7511820" cy="4399720"/>
          </a:xfrm>
          <a:prstGeom prst="rect">
            <a:avLst/>
          </a:prstGeom>
        </p:spPr>
      </p:pic>
    </p:spTree>
    <p:extLst>
      <p:ext uri="{BB962C8B-B14F-4D97-AF65-F5344CB8AC3E}">
        <p14:creationId xmlns:p14="http://schemas.microsoft.com/office/powerpoint/2010/main" val="280045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Artificial neural network (ANN)</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4" name="Picture 3">
            <a:extLst>
              <a:ext uri="{FF2B5EF4-FFF2-40B4-BE49-F238E27FC236}">
                <a16:creationId xmlns:a16="http://schemas.microsoft.com/office/drawing/2014/main" id="{FDDE0F76-0AF1-4476-A5CD-212B140B6C70}"/>
              </a:ext>
            </a:extLst>
          </p:cNvPr>
          <p:cNvPicPr/>
          <p:nvPr/>
        </p:nvPicPr>
        <p:blipFill>
          <a:blip r:embed="rId3">
            <a:extLst>
              <a:ext uri="{28A0092B-C50C-407E-A947-70E740481C1C}">
                <a14:useLocalDpi xmlns:a14="http://schemas.microsoft.com/office/drawing/2010/main" val="0"/>
              </a:ext>
            </a:extLst>
          </a:blip>
          <a:stretch>
            <a:fillRect/>
          </a:stretch>
        </p:blipFill>
        <p:spPr>
          <a:xfrm>
            <a:off x="1348435" y="1835536"/>
            <a:ext cx="6867913" cy="4134569"/>
          </a:xfrm>
          <a:prstGeom prst="rect">
            <a:avLst/>
          </a:prstGeom>
        </p:spPr>
      </p:pic>
    </p:spTree>
    <p:extLst>
      <p:ext uri="{BB962C8B-B14F-4D97-AF65-F5344CB8AC3E}">
        <p14:creationId xmlns:p14="http://schemas.microsoft.com/office/powerpoint/2010/main" val="268300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The chain rule</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4" name="Picture 3">
            <a:extLst>
              <a:ext uri="{FF2B5EF4-FFF2-40B4-BE49-F238E27FC236}">
                <a16:creationId xmlns:a16="http://schemas.microsoft.com/office/drawing/2014/main" id="{9679BD59-580F-4751-9EEF-F7210E7BA83E}"/>
              </a:ext>
            </a:extLst>
          </p:cNvPr>
          <p:cNvPicPr/>
          <p:nvPr/>
        </p:nvPicPr>
        <p:blipFill>
          <a:blip r:embed="rId3">
            <a:extLst>
              <a:ext uri="{28A0092B-C50C-407E-A947-70E740481C1C}">
                <a14:useLocalDpi xmlns:a14="http://schemas.microsoft.com/office/drawing/2010/main" val="0"/>
              </a:ext>
            </a:extLst>
          </a:blip>
          <a:stretch>
            <a:fillRect/>
          </a:stretch>
        </p:blipFill>
        <p:spPr>
          <a:xfrm>
            <a:off x="952254" y="2164247"/>
            <a:ext cx="6618024" cy="3805858"/>
          </a:xfrm>
          <a:prstGeom prst="rect">
            <a:avLst/>
          </a:prstGeom>
        </p:spPr>
      </p:pic>
    </p:spTree>
    <p:extLst>
      <p:ext uri="{BB962C8B-B14F-4D97-AF65-F5344CB8AC3E}">
        <p14:creationId xmlns:p14="http://schemas.microsoft.com/office/powerpoint/2010/main" val="4242293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backpropagation</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6" name="Picture 5">
            <a:extLst>
              <a:ext uri="{FF2B5EF4-FFF2-40B4-BE49-F238E27FC236}">
                <a16:creationId xmlns:a16="http://schemas.microsoft.com/office/drawing/2014/main" id="{03DC39FE-498F-4FF3-8FB4-88E14D8F1165}"/>
              </a:ext>
            </a:extLst>
          </p:cNvPr>
          <p:cNvPicPr/>
          <p:nvPr/>
        </p:nvPicPr>
        <p:blipFill>
          <a:blip r:embed="rId3">
            <a:extLst>
              <a:ext uri="{28A0092B-C50C-407E-A947-70E740481C1C}">
                <a14:useLocalDpi xmlns:a14="http://schemas.microsoft.com/office/drawing/2010/main" val="0"/>
              </a:ext>
            </a:extLst>
          </a:blip>
          <a:stretch>
            <a:fillRect/>
          </a:stretch>
        </p:blipFill>
        <p:spPr>
          <a:xfrm>
            <a:off x="1132800" y="1875618"/>
            <a:ext cx="6695634" cy="3677313"/>
          </a:xfrm>
          <a:prstGeom prst="rect">
            <a:avLst/>
          </a:prstGeom>
        </p:spPr>
      </p:pic>
    </p:spTree>
    <p:extLst>
      <p:ext uri="{BB962C8B-B14F-4D97-AF65-F5344CB8AC3E}">
        <p14:creationId xmlns:p14="http://schemas.microsoft.com/office/powerpoint/2010/main" val="3617944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6" name="Picture 5">
            <a:extLst>
              <a:ext uri="{FF2B5EF4-FFF2-40B4-BE49-F238E27FC236}">
                <a16:creationId xmlns:a16="http://schemas.microsoft.com/office/drawing/2014/main" id="{2A5B0E47-0847-4EB5-869F-06C8138499A7}"/>
              </a:ext>
            </a:extLst>
          </p:cNvPr>
          <p:cNvPicPr/>
          <p:nvPr/>
        </p:nvPicPr>
        <p:blipFill>
          <a:blip r:embed="rId3">
            <a:extLst>
              <a:ext uri="{28A0092B-C50C-407E-A947-70E740481C1C}">
                <a14:useLocalDpi xmlns:a14="http://schemas.microsoft.com/office/drawing/2010/main" val="0"/>
              </a:ext>
            </a:extLst>
          </a:blip>
          <a:stretch>
            <a:fillRect/>
          </a:stretch>
        </p:blipFill>
        <p:spPr>
          <a:xfrm>
            <a:off x="861392" y="1164963"/>
            <a:ext cx="7212288" cy="4528074"/>
          </a:xfrm>
          <a:prstGeom prst="rect">
            <a:avLst/>
          </a:prstGeom>
        </p:spPr>
      </p:pic>
    </p:spTree>
    <p:extLst>
      <p:ext uri="{BB962C8B-B14F-4D97-AF65-F5344CB8AC3E}">
        <p14:creationId xmlns:p14="http://schemas.microsoft.com/office/powerpoint/2010/main" val="2632584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Convolutional neural networks (CNN)</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sp>
        <p:nvSpPr>
          <p:cNvPr id="2" name="TextBox 1">
            <a:extLst>
              <a:ext uri="{FF2B5EF4-FFF2-40B4-BE49-F238E27FC236}">
                <a16:creationId xmlns:a16="http://schemas.microsoft.com/office/drawing/2014/main" id="{9AEC58CC-A033-4AD6-AE9B-8B159272A130}"/>
              </a:ext>
            </a:extLst>
          </p:cNvPr>
          <p:cNvSpPr txBox="1"/>
          <p:nvPr/>
        </p:nvSpPr>
        <p:spPr>
          <a:xfrm>
            <a:off x="1045280" y="1663444"/>
            <a:ext cx="6704073" cy="1477328"/>
          </a:xfrm>
          <a:prstGeom prst="rect">
            <a:avLst/>
          </a:prstGeom>
          <a:noFill/>
        </p:spPr>
        <p:txBody>
          <a:bodyPr wrap="square" rtlCol="0">
            <a:spAutoFit/>
          </a:bodyPr>
          <a:lstStyle/>
          <a:p>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Convolutional Neural Networks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or CNNs, were designed to map image data to an output variable. They have proven so effective that they are the go-to method for any type of prediction problem involving image data as an input.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62A726E-97AF-4735-9498-BFD02E94235E}"/>
              </a:ext>
            </a:extLst>
          </p:cNvPr>
          <p:cNvPicPr/>
          <p:nvPr/>
        </p:nvPicPr>
        <p:blipFill>
          <a:blip r:embed="rId3">
            <a:extLst>
              <a:ext uri="{28A0092B-C50C-407E-A947-70E740481C1C}">
                <a14:useLocalDpi xmlns:a14="http://schemas.microsoft.com/office/drawing/2010/main" val="0"/>
              </a:ext>
            </a:extLst>
          </a:blip>
          <a:stretch>
            <a:fillRect/>
          </a:stretch>
        </p:blipFill>
        <p:spPr>
          <a:xfrm>
            <a:off x="1045280" y="3260035"/>
            <a:ext cx="6097642" cy="3030735"/>
          </a:xfrm>
          <a:prstGeom prst="rect">
            <a:avLst/>
          </a:prstGeom>
        </p:spPr>
      </p:pic>
    </p:spTree>
    <p:extLst>
      <p:ext uri="{BB962C8B-B14F-4D97-AF65-F5344CB8AC3E}">
        <p14:creationId xmlns:p14="http://schemas.microsoft.com/office/powerpoint/2010/main" val="232466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359" y="882650"/>
            <a:ext cx="11029616" cy="565659"/>
          </a:xfrm>
        </p:spPr>
        <p:txBody>
          <a:bodyPr>
            <a:noAutofit/>
          </a:bodyPr>
          <a:lstStyle/>
          <a:p>
            <a:r>
              <a:rPr lang="en-US" sz="3200" u="sng" dirty="0"/>
              <a:t>Contents to be covered</a:t>
            </a:r>
          </a:p>
        </p:txBody>
      </p:sp>
      <p:sp>
        <p:nvSpPr>
          <p:cNvPr id="8" name="TextBox 7">
            <a:extLst>
              <a:ext uri="{FF2B5EF4-FFF2-40B4-BE49-F238E27FC236}">
                <a16:creationId xmlns:a16="http://schemas.microsoft.com/office/drawing/2014/main" id="{CB79D296-6101-488D-8A28-8616C2550ED1}"/>
              </a:ext>
            </a:extLst>
          </p:cNvPr>
          <p:cNvSpPr txBox="1"/>
          <p:nvPr/>
        </p:nvSpPr>
        <p:spPr>
          <a:xfrm>
            <a:off x="581359" y="1688791"/>
            <a:ext cx="7383198"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Introduction to Machine Learning, and Deep Learning.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Artificial Neural Networks (ANN).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Convolutional Neural Networks (CNN).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Recurrent Neural Networks (RNN).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Long Short-term Memory (LSTM).</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Gated Recurrent Unit (GRU).</a:t>
            </a:r>
          </a:p>
        </p:txBody>
      </p:sp>
      <p:pic>
        <p:nvPicPr>
          <p:cNvPr id="10" name="Picture 9">
            <a:extLst>
              <a:ext uri="{FF2B5EF4-FFF2-40B4-BE49-F238E27FC236}">
                <a16:creationId xmlns:a16="http://schemas.microsoft.com/office/drawing/2014/main" id="{765EEEC6-552B-4AAC-8C18-3AD0B41D59C9}"/>
              </a:ext>
            </a:extLst>
          </p:cNvPr>
          <p:cNvPicPr>
            <a:picLocks noChangeAspect="1"/>
          </p:cNvPicPr>
          <p:nvPr/>
        </p:nvPicPr>
        <p:blipFill>
          <a:blip r:embed="rId2"/>
          <a:stretch>
            <a:fillRect/>
          </a:stretch>
        </p:blipFill>
        <p:spPr>
          <a:xfrm>
            <a:off x="8355495" y="4502840"/>
            <a:ext cx="3379305" cy="2100470"/>
          </a:xfrm>
          <a:prstGeom prst="rect">
            <a:avLst/>
          </a:prstGeom>
        </p:spPr>
      </p:pic>
      <p:pic>
        <p:nvPicPr>
          <p:cNvPr id="14" name="Picture 13">
            <a:extLst>
              <a:ext uri="{FF2B5EF4-FFF2-40B4-BE49-F238E27FC236}">
                <a16:creationId xmlns:a16="http://schemas.microsoft.com/office/drawing/2014/main" id="{6FD20600-67D4-4458-842A-672021AF1F07}"/>
              </a:ext>
            </a:extLst>
          </p:cNvPr>
          <p:cNvPicPr>
            <a:picLocks noChangeAspect="1"/>
          </p:cNvPicPr>
          <p:nvPr/>
        </p:nvPicPr>
        <p:blipFill>
          <a:blip r:embed="rId3"/>
          <a:stretch>
            <a:fillRect/>
          </a:stretch>
        </p:blipFill>
        <p:spPr>
          <a:xfrm>
            <a:off x="7474226" y="1056033"/>
            <a:ext cx="4260574" cy="2571750"/>
          </a:xfrm>
          <a:prstGeom prst="rect">
            <a:avLst/>
          </a:prstGeom>
        </p:spPr>
      </p:pic>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B4C01F-F7D4-4160-B9B3-9D470D30A739}"/>
              </a:ext>
            </a:extLst>
          </p:cNvPr>
          <p:cNvSpPr>
            <a:spLocks noChangeArrowheads="1"/>
          </p:cNvSpPr>
          <p:nvPr/>
        </p:nvSpPr>
        <p:spPr bwMode="auto">
          <a:xfrm>
            <a:off x="-1713209" y="2943459"/>
            <a:ext cx="15255350" cy="62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8" name="Picture 65">
            <a:extLst>
              <a:ext uri="{FF2B5EF4-FFF2-40B4-BE49-F238E27FC236}">
                <a16:creationId xmlns:a16="http://schemas.microsoft.com/office/drawing/2014/main" id="{F21A3ED4-82FB-415F-A1E8-5E6F71678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68" y="956654"/>
            <a:ext cx="11269664" cy="52145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145F935B-A0DB-4524-AFA2-896BFF3ED8C4}"/>
              </a:ext>
            </a:extLst>
          </p:cNvPr>
          <p:cNvSpPr>
            <a:spLocks noChangeArrowheads="1"/>
          </p:cNvSpPr>
          <p:nvPr/>
        </p:nvSpPr>
        <p:spPr bwMode="auto">
          <a:xfrm flipV="1">
            <a:off x="-1713209" y="5697544"/>
            <a:ext cx="152553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3438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16680-68BF-49BD-B0BA-231F3D5CD4D6}"/>
              </a:ext>
            </a:extLst>
          </p:cNvPr>
          <p:cNvPicPr/>
          <p:nvPr/>
        </p:nvPicPr>
        <p:blipFill>
          <a:blip r:embed="rId2">
            <a:extLst>
              <a:ext uri="{28A0092B-C50C-407E-A947-70E740481C1C}">
                <a14:useLocalDpi xmlns:a14="http://schemas.microsoft.com/office/drawing/2010/main" val="0"/>
              </a:ext>
            </a:extLst>
          </a:blip>
          <a:stretch>
            <a:fillRect/>
          </a:stretch>
        </p:blipFill>
        <p:spPr>
          <a:xfrm>
            <a:off x="523302" y="1586783"/>
            <a:ext cx="11145396" cy="3684433"/>
          </a:xfrm>
          <a:prstGeom prst="rect">
            <a:avLst/>
          </a:prstGeom>
        </p:spPr>
      </p:pic>
    </p:spTree>
    <p:extLst>
      <p:ext uri="{BB962C8B-B14F-4D97-AF65-F5344CB8AC3E}">
        <p14:creationId xmlns:p14="http://schemas.microsoft.com/office/powerpoint/2010/main" val="1294669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70F4C0-E0A8-4CC5-9872-D9D12CA3F29F}"/>
              </a:ext>
            </a:extLst>
          </p:cNvPr>
          <p:cNvPicPr/>
          <p:nvPr/>
        </p:nvPicPr>
        <p:blipFill>
          <a:blip r:embed="rId2">
            <a:extLst>
              <a:ext uri="{28A0092B-C50C-407E-A947-70E740481C1C}">
                <a14:useLocalDpi xmlns:a14="http://schemas.microsoft.com/office/drawing/2010/main" val="0"/>
              </a:ext>
            </a:extLst>
          </a:blip>
          <a:stretch>
            <a:fillRect/>
          </a:stretch>
        </p:blipFill>
        <p:spPr>
          <a:xfrm>
            <a:off x="1615122" y="1853648"/>
            <a:ext cx="8961755" cy="3150704"/>
          </a:xfrm>
          <a:prstGeom prst="rect">
            <a:avLst/>
          </a:prstGeom>
        </p:spPr>
      </p:pic>
    </p:spTree>
    <p:extLst>
      <p:ext uri="{BB962C8B-B14F-4D97-AF65-F5344CB8AC3E}">
        <p14:creationId xmlns:p14="http://schemas.microsoft.com/office/powerpoint/2010/main" val="174058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70FAFC-3020-48A8-A7A9-EF0812DBC51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40319" y="1609104"/>
            <a:ext cx="8911362" cy="3639792"/>
          </a:xfrm>
          <a:prstGeom prst="rect">
            <a:avLst/>
          </a:prstGeom>
        </p:spPr>
      </p:pic>
    </p:spTree>
    <p:extLst>
      <p:ext uri="{BB962C8B-B14F-4D97-AF65-F5344CB8AC3E}">
        <p14:creationId xmlns:p14="http://schemas.microsoft.com/office/powerpoint/2010/main" val="2021221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48AED5-7D9F-466C-8672-80C5B39D83B3}"/>
              </a:ext>
            </a:extLst>
          </p:cNvPr>
          <p:cNvPicPr/>
          <p:nvPr/>
        </p:nvPicPr>
        <p:blipFill>
          <a:blip r:embed="rId2">
            <a:extLst>
              <a:ext uri="{28A0092B-C50C-407E-A947-70E740481C1C}">
                <a14:useLocalDpi xmlns:a14="http://schemas.microsoft.com/office/drawing/2010/main" val="0"/>
              </a:ext>
            </a:extLst>
          </a:blip>
          <a:stretch>
            <a:fillRect/>
          </a:stretch>
        </p:blipFill>
        <p:spPr>
          <a:xfrm>
            <a:off x="410816" y="1231498"/>
            <a:ext cx="8290975" cy="4395003"/>
          </a:xfrm>
          <a:prstGeom prst="rect">
            <a:avLst/>
          </a:prstGeom>
        </p:spPr>
      </p:pic>
      <p:pic>
        <p:nvPicPr>
          <p:cNvPr id="9" name="Picture 8">
            <a:extLst>
              <a:ext uri="{FF2B5EF4-FFF2-40B4-BE49-F238E27FC236}">
                <a16:creationId xmlns:a16="http://schemas.microsoft.com/office/drawing/2014/main" id="{2CD2487D-690B-4AEF-A349-7667FDA8773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048958" y="2398656"/>
            <a:ext cx="2732226" cy="2060685"/>
          </a:xfrm>
          <a:prstGeom prst="rect">
            <a:avLst/>
          </a:prstGeom>
        </p:spPr>
      </p:pic>
    </p:spTree>
    <p:extLst>
      <p:ext uri="{BB962C8B-B14F-4D97-AF65-F5344CB8AC3E}">
        <p14:creationId xmlns:p14="http://schemas.microsoft.com/office/powerpoint/2010/main" val="1002940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ANN vs CNN</a:t>
            </a:r>
          </a:p>
        </p:txBody>
      </p:sp>
      <p:pic>
        <p:nvPicPr>
          <p:cNvPr id="4" name="Picture 3">
            <a:extLst>
              <a:ext uri="{FF2B5EF4-FFF2-40B4-BE49-F238E27FC236}">
                <a16:creationId xmlns:a16="http://schemas.microsoft.com/office/drawing/2014/main" id="{A35C9F94-1FAA-42D8-8522-0599DCF11676}"/>
              </a:ext>
            </a:extLst>
          </p:cNvPr>
          <p:cNvPicPr/>
          <p:nvPr/>
        </p:nvPicPr>
        <p:blipFill>
          <a:blip r:embed="rId2">
            <a:extLst>
              <a:ext uri="{28A0092B-C50C-407E-A947-70E740481C1C}">
                <a14:useLocalDpi xmlns:a14="http://schemas.microsoft.com/office/drawing/2010/main" val="0"/>
              </a:ext>
            </a:extLst>
          </a:blip>
          <a:stretch>
            <a:fillRect/>
          </a:stretch>
        </p:blipFill>
        <p:spPr>
          <a:xfrm>
            <a:off x="1905718" y="1727441"/>
            <a:ext cx="8380563" cy="3403117"/>
          </a:xfrm>
          <a:prstGeom prst="rect">
            <a:avLst/>
          </a:prstGeom>
        </p:spPr>
      </p:pic>
    </p:spTree>
    <p:extLst>
      <p:ext uri="{BB962C8B-B14F-4D97-AF65-F5344CB8AC3E}">
        <p14:creationId xmlns:p14="http://schemas.microsoft.com/office/powerpoint/2010/main" val="1510982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3E6DF8-6EE1-4CC6-A025-81301AC117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13578" y="1485744"/>
            <a:ext cx="10364843" cy="3886511"/>
          </a:xfrm>
          <a:prstGeom prst="rect">
            <a:avLst/>
          </a:prstGeom>
        </p:spPr>
      </p:pic>
    </p:spTree>
    <p:extLst>
      <p:ext uri="{BB962C8B-B14F-4D97-AF65-F5344CB8AC3E}">
        <p14:creationId xmlns:p14="http://schemas.microsoft.com/office/powerpoint/2010/main" val="3314538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90F7EE-9264-4F36-BD87-1A0C7797BD24}"/>
              </a:ext>
            </a:extLst>
          </p:cNvPr>
          <p:cNvPicPr/>
          <p:nvPr/>
        </p:nvPicPr>
        <p:blipFill>
          <a:blip r:embed="rId2">
            <a:extLst>
              <a:ext uri="{28A0092B-C50C-407E-A947-70E740481C1C}">
                <a14:useLocalDpi xmlns:a14="http://schemas.microsoft.com/office/drawing/2010/main" val="0"/>
              </a:ext>
            </a:extLst>
          </a:blip>
          <a:stretch>
            <a:fillRect/>
          </a:stretch>
        </p:blipFill>
        <p:spPr>
          <a:xfrm>
            <a:off x="1766266" y="1869488"/>
            <a:ext cx="8659467" cy="3119023"/>
          </a:xfrm>
          <a:prstGeom prst="rect">
            <a:avLst/>
          </a:prstGeom>
        </p:spPr>
      </p:pic>
    </p:spTree>
    <p:extLst>
      <p:ext uri="{BB962C8B-B14F-4D97-AF65-F5344CB8AC3E}">
        <p14:creationId xmlns:p14="http://schemas.microsoft.com/office/powerpoint/2010/main" val="62226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Recurrent neural network</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sp>
        <p:nvSpPr>
          <p:cNvPr id="2" name="TextBox 1">
            <a:extLst>
              <a:ext uri="{FF2B5EF4-FFF2-40B4-BE49-F238E27FC236}">
                <a16:creationId xmlns:a16="http://schemas.microsoft.com/office/drawing/2014/main" id="{9770AF3D-CD28-492E-97DC-73F9E8A108DF}"/>
              </a:ext>
            </a:extLst>
          </p:cNvPr>
          <p:cNvSpPr txBox="1"/>
          <p:nvPr/>
        </p:nvSpPr>
        <p:spPr>
          <a:xfrm>
            <a:off x="927652" y="1683027"/>
            <a:ext cx="5870713" cy="1754326"/>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Feedforward neural networks pass the data forward from input to output, while recurrent networks have a feedback loop where data can be fed back into the input at some point (self-loops in hidden layers, same hidden layer’s neurons can feed inputs/outputs to each other) before it is fed forward again for further processing and final output.</a:t>
            </a:r>
            <a:endParaRPr lang="en-US" dirty="0"/>
          </a:p>
        </p:txBody>
      </p:sp>
      <p:pic>
        <p:nvPicPr>
          <p:cNvPr id="6" name="Picture 5">
            <a:extLst>
              <a:ext uri="{FF2B5EF4-FFF2-40B4-BE49-F238E27FC236}">
                <a16:creationId xmlns:a16="http://schemas.microsoft.com/office/drawing/2014/main" id="{F12E78D6-28DB-4988-A903-C1F942974AFD}"/>
              </a:ext>
            </a:extLst>
          </p:cNvPr>
          <p:cNvPicPr/>
          <p:nvPr/>
        </p:nvPicPr>
        <p:blipFill>
          <a:blip r:embed="rId3">
            <a:extLst>
              <a:ext uri="{28A0092B-C50C-407E-A947-70E740481C1C}">
                <a14:useLocalDpi xmlns:a14="http://schemas.microsoft.com/office/drawing/2010/main" val="0"/>
              </a:ext>
            </a:extLst>
          </a:blip>
          <a:stretch>
            <a:fillRect/>
          </a:stretch>
        </p:blipFill>
        <p:spPr>
          <a:xfrm>
            <a:off x="927652" y="3706583"/>
            <a:ext cx="6311320" cy="2632794"/>
          </a:xfrm>
          <a:prstGeom prst="rect">
            <a:avLst/>
          </a:prstGeom>
        </p:spPr>
      </p:pic>
      <p:pic>
        <p:nvPicPr>
          <p:cNvPr id="9" name="Picture 8">
            <a:extLst>
              <a:ext uri="{FF2B5EF4-FFF2-40B4-BE49-F238E27FC236}">
                <a16:creationId xmlns:a16="http://schemas.microsoft.com/office/drawing/2014/main" id="{2A840A5E-E670-43C7-9F8B-45670E675216}"/>
              </a:ext>
            </a:extLst>
          </p:cNvPr>
          <p:cNvPicPr/>
          <p:nvPr/>
        </p:nvPicPr>
        <p:blipFill>
          <a:blip r:embed="rId4">
            <a:extLst>
              <a:ext uri="{28A0092B-C50C-407E-A947-70E740481C1C}">
                <a14:useLocalDpi xmlns:a14="http://schemas.microsoft.com/office/drawing/2010/main" val="0"/>
              </a:ext>
            </a:extLst>
          </a:blip>
          <a:stretch>
            <a:fillRect/>
          </a:stretch>
        </p:blipFill>
        <p:spPr>
          <a:xfrm>
            <a:off x="6798365" y="1089279"/>
            <a:ext cx="4866834" cy="2339721"/>
          </a:xfrm>
          <a:prstGeom prst="rect">
            <a:avLst/>
          </a:prstGeom>
        </p:spPr>
      </p:pic>
    </p:spTree>
    <p:extLst>
      <p:ext uri="{BB962C8B-B14F-4D97-AF65-F5344CB8AC3E}">
        <p14:creationId xmlns:p14="http://schemas.microsoft.com/office/powerpoint/2010/main" val="809679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sp>
        <p:nvSpPr>
          <p:cNvPr id="2" name="TextBox 1">
            <a:extLst>
              <a:ext uri="{FF2B5EF4-FFF2-40B4-BE49-F238E27FC236}">
                <a16:creationId xmlns:a16="http://schemas.microsoft.com/office/drawing/2014/main" id="{47F3A26E-FB2B-4596-81EC-DF295588A422}"/>
              </a:ext>
            </a:extLst>
          </p:cNvPr>
          <p:cNvSpPr txBox="1"/>
          <p:nvPr/>
        </p:nvSpPr>
        <p:spPr>
          <a:xfrm>
            <a:off x="608487" y="1128806"/>
            <a:ext cx="8212617" cy="3241785"/>
          </a:xfrm>
          <a:prstGeom prst="rect">
            <a:avLst/>
          </a:prstGeom>
          <a:noFill/>
        </p:spPr>
        <p:txBody>
          <a:bodyPr wrap="square" rtlCol="0">
            <a:spAutoFit/>
          </a:bodyPr>
          <a:lstStyle/>
          <a:p>
            <a:pPr marL="0" marR="0">
              <a:lnSpc>
                <a:spcPct val="107000"/>
              </a:lnSpc>
              <a:spcBef>
                <a:spcPts val="0"/>
              </a:spcBef>
              <a:spcAft>
                <a:spcPts val="800"/>
              </a:spcAft>
            </a:pPr>
            <a:r>
              <a:rPr lang="en-US" sz="18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makes Recurrent Networks so special</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glaring limitation of Vanilla Neural Networks (and also Convolutional Networks) is that their API is too constrained: they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accept a fixed-sized vector as input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(e.g., an image) and produce a fixed-sized vector as output (e.g., probabilities of different classes). Not only that: These models perform this mapping using a fixed number of computational steps (e.g., the number of layers in the model). The core reason that recurrent nets are more exciting is that they allow us to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operate over </a:t>
            </a:r>
            <a:r>
              <a:rPr lang="en-US" sz="18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sequences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of vectors: Sequences in the input, the output, or in the most general case both and it has a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short-term memory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that other neural networks like ANN and CNN does not have.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0DA7D90-BE9C-496B-86AB-775A1D9B10F1}"/>
              </a:ext>
            </a:extLst>
          </p:cNvPr>
          <p:cNvPicPr>
            <a:picLocks noChangeAspect="1"/>
          </p:cNvPicPr>
          <p:nvPr/>
        </p:nvPicPr>
        <p:blipFill>
          <a:blip r:embed="rId3"/>
          <a:stretch>
            <a:fillRect/>
          </a:stretch>
        </p:blipFill>
        <p:spPr>
          <a:xfrm>
            <a:off x="704183" y="4259889"/>
            <a:ext cx="6542940" cy="2153299"/>
          </a:xfrm>
          <a:prstGeom prst="rect">
            <a:avLst/>
          </a:prstGeom>
        </p:spPr>
      </p:pic>
    </p:spTree>
    <p:extLst>
      <p:ext uri="{BB962C8B-B14F-4D97-AF65-F5344CB8AC3E}">
        <p14:creationId xmlns:p14="http://schemas.microsoft.com/office/powerpoint/2010/main" val="1653838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Machine Learning</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78037" y="4452731"/>
            <a:ext cx="3332772" cy="2150580"/>
          </a:xfrm>
          <a:prstGeom prst="rect">
            <a:avLst/>
          </a:prstGeom>
        </p:spPr>
      </p:pic>
      <p:sp>
        <p:nvSpPr>
          <p:cNvPr id="2" name="TextBox 1">
            <a:extLst>
              <a:ext uri="{FF2B5EF4-FFF2-40B4-BE49-F238E27FC236}">
                <a16:creationId xmlns:a16="http://schemas.microsoft.com/office/drawing/2014/main" id="{C995ACB2-819C-4032-A2A0-69498D65BFA2}"/>
              </a:ext>
            </a:extLst>
          </p:cNvPr>
          <p:cNvSpPr txBox="1"/>
          <p:nvPr/>
        </p:nvSpPr>
        <p:spPr>
          <a:xfrm>
            <a:off x="766721" y="1590261"/>
            <a:ext cx="7860444" cy="1200329"/>
          </a:xfrm>
          <a:prstGeom prst="rect">
            <a:avLst/>
          </a:prstGeom>
          <a:noFill/>
        </p:spPr>
        <p:txBody>
          <a:bodyPr wrap="square" rtlCol="0">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“In classic terms, </a:t>
            </a:r>
            <a:r>
              <a:rPr lang="en-US" b="1" i="0" dirty="0">
                <a:solidFill>
                  <a:srgbClr val="202124"/>
                </a:solidFill>
                <a:effectLst/>
                <a:latin typeface="Times New Roman" panose="02020603050405020304" pitchFamily="18" charset="0"/>
                <a:cs typeface="Times New Roman" panose="02020603050405020304" pitchFamily="18" charset="0"/>
              </a:rPr>
              <a:t>machine learning</a:t>
            </a:r>
            <a:r>
              <a:rPr lang="en-US" b="0" i="0" dirty="0">
                <a:solidFill>
                  <a:srgbClr val="202124"/>
                </a:solidFill>
                <a:effectLst/>
                <a:latin typeface="Times New Roman" panose="02020603050405020304" pitchFamily="18" charset="0"/>
                <a:cs typeface="Times New Roman" panose="02020603050405020304" pitchFamily="18" charset="0"/>
              </a:rPr>
              <a:t> is a type of artificial intelligence that enables self-</a:t>
            </a:r>
            <a:r>
              <a:rPr lang="en-US" b="1" i="0" dirty="0">
                <a:solidFill>
                  <a:srgbClr val="202124"/>
                </a:solidFill>
                <a:effectLst/>
                <a:latin typeface="Times New Roman" panose="02020603050405020304" pitchFamily="18" charset="0"/>
                <a:cs typeface="Times New Roman" panose="02020603050405020304" pitchFamily="18" charset="0"/>
              </a:rPr>
              <a:t>learning</a:t>
            </a:r>
            <a:r>
              <a:rPr lang="en-US" b="0" i="0" dirty="0">
                <a:solidFill>
                  <a:srgbClr val="202124"/>
                </a:solidFill>
                <a:effectLst/>
                <a:latin typeface="Times New Roman" panose="02020603050405020304" pitchFamily="18" charset="0"/>
                <a:cs typeface="Times New Roman" panose="02020603050405020304" pitchFamily="18" charset="0"/>
              </a:rPr>
              <a:t> from data and then applies that </a:t>
            </a:r>
            <a:r>
              <a:rPr lang="en-US" b="1" i="0" dirty="0">
                <a:solidFill>
                  <a:srgbClr val="202124"/>
                </a:solidFill>
                <a:effectLst/>
                <a:latin typeface="Times New Roman" panose="02020603050405020304" pitchFamily="18" charset="0"/>
                <a:cs typeface="Times New Roman" panose="02020603050405020304" pitchFamily="18" charset="0"/>
              </a:rPr>
              <a:t>learning</a:t>
            </a:r>
            <a:r>
              <a:rPr lang="en-US" b="0" i="0" dirty="0">
                <a:solidFill>
                  <a:srgbClr val="202124"/>
                </a:solidFill>
                <a:effectLst/>
                <a:latin typeface="Times New Roman" panose="02020603050405020304" pitchFamily="18" charset="0"/>
                <a:cs typeface="Times New Roman" panose="02020603050405020304" pitchFamily="18" charset="0"/>
              </a:rPr>
              <a:t> without the need for human intervention. In actuality, there are many different types of </a:t>
            </a:r>
            <a:r>
              <a:rPr lang="en-US" b="1" i="0" dirty="0">
                <a:solidFill>
                  <a:srgbClr val="202124"/>
                </a:solidFill>
                <a:effectLst/>
                <a:latin typeface="Times New Roman" panose="02020603050405020304" pitchFamily="18" charset="0"/>
                <a:cs typeface="Times New Roman" panose="02020603050405020304" pitchFamily="18" charset="0"/>
              </a:rPr>
              <a:t>machine learning</a:t>
            </a:r>
            <a:r>
              <a:rPr lang="en-US" b="0" i="0" dirty="0">
                <a:solidFill>
                  <a:srgbClr val="202124"/>
                </a:solidFill>
                <a:effectLst/>
                <a:latin typeface="Times New Roman" panose="02020603050405020304" pitchFamily="18" charset="0"/>
                <a:cs typeface="Times New Roman" panose="02020603050405020304" pitchFamily="18" charset="0"/>
              </a:rPr>
              <a:t>, as well as many strategies of how to best employ them.”</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328E3C-AC0D-400E-BB06-92194F712FF0}"/>
              </a:ext>
            </a:extLst>
          </p:cNvPr>
          <p:cNvPicPr>
            <a:picLocks noChangeAspect="1"/>
          </p:cNvPicPr>
          <p:nvPr/>
        </p:nvPicPr>
        <p:blipFill>
          <a:blip r:embed="rId3"/>
          <a:stretch>
            <a:fillRect/>
          </a:stretch>
        </p:blipFill>
        <p:spPr>
          <a:xfrm>
            <a:off x="766721" y="3429000"/>
            <a:ext cx="5029200" cy="2838450"/>
          </a:xfrm>
          <a:prstGeom prst="rect">
            <a:avLst/>
          </a:prstGeom>
        </p:spPr>
      </p:pic>
    </p:spTree>
    <p:extLst>
      <p:ext uri="{BB962C8B-B14F-4D97-AF65-F5344CB8AC3E}">
        <p14:creationId xmlns:p14="http://schemas.microsoft.com/office/powerpoint/2010/main" val="150835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5" name="Picture 4">
            <a:extLst>
              <a:ext uri="{FF2B5EF4-FFF2-40B4-BE49-F238E27FC236}">
                <a16:creationId xmlns:a16="http://schemas.microsoft.com/office/drawing/2014/main" id="{20AC6626-A17C-459C-8B4D-DD75028F9564}"/>
              </a:ext>
            </a:extLst>
          </p:cNvPr>
          <p:cNvPicPr>
            <a:picLocks noChangeAspect="1"/>
          </p:cNvPicPr>
          <p:nvPr/>
        </p:nvPicPr>
        <p:blipFill>
          <a:blip r:embed="rId3"/>
          <a:stretch>
            <a:fillRect/>
          </a:stretch>
        </p:blipFill>
        <p:spPr>
          <a:xfrm>
            <a:off x="815503" y="1192695"/>
            <a:ext cx="7400845" cy="3454637"/>
          </a:xfrm>
          <a:prstGeom prst="rect">
            <a:avLst/>
          </a:prstGeom>
        </p:spPr>
      </p:pic>
    </p:spTree>
    <p:extLst>
      <p:ext uri="{BB962C8B-B14F-4D97-AF65-F5344CB8AC3E}">
        <p14:creationId xmlns:p14="http://schemas.microsoft.com/office/powerpoint/2010/main" val="4178929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768625"/>
            <a:ext cx="11029616" cy="525902"/>
          </a:xfrm>
        </p:spPr>
        <p:txBody>
          <a:bodyPr/>
          <a:lstStyle/>
          <a:p>
            <a:r>
              <a:rPr lang="en-US" u="sng" dirty="0"/>
              <a:t>Problems with rnn</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4" name="Picture 3">
            <a:extLst>
              <a:ext uri="{FF2B5EF4-FFF2-40B4-BE49-F238E27FC236}">
                <a16:creationId xmlns:a16="http://schemas.microsoft.com/office/drawing/2014/main" id="{34943B40-6F48-4EC7-8FD4-39EA86B64A5F}"/>
              </a:ext>
            </a:extLst>
          </p:cNvPr>
          <p:cNvPicPr/>
          <p:nvPr/>
        </p:nvPicPr>
        <p:blipFill>
          <a:blip r:embed="rId3">
            <a:extLst>
              <a:ext uri="{28A0092B-C50C-407E-A947-70E740481C1C}">
                <a14:useLocalDpi xmlns:a14="http://schemas.microsoft.com/office/drawing/2010/main" val="0"/>
              </a:ext>
            </a:extLst>
          </a:blip>
          <a:stretch>
            <a:fillRect/>
          </a:stretch>
        </p:blipFill>
        <p:spPr>
          <a:xfrm>
            <a:off x="581192" y="3429000"/>
            <a:ext cx="7015588" cy="3203596"/>
          </a:xfrm>
          <a:prstGeom prst="rect">
            <a:avLst/>
          </a:prstGeom>
        </p:spPr>
      </p:pic>
      <p:sp>
        <p:nvSpPr>
          <p:cNvPr id="2" name="TextBox 1">
            <a:extLst>
              <a:ext uri="{FF2B5EF4-FFF2-40B4-BE49-F238E27FC236}">
                <a16:creationId xmlns:a16="http://schemas.microsoft.com/office/drawing/2014/main" id="{7403E4CF-B46C-4056-AD6F-45E6F78F6175}"/>
              </a:ext>
            </a:extLst>
          </p:cNvPr>
          <p:cNvSpPr txBox="1"/>
          <p:nvPr/>
        </p:nvSpPr>
        <p:spPr>
          <a:xfrm>
            <a:off x="1093994" y="1413797"/>
            <a:ext cx="6698284" cy="175432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Vanishing Gradient Problem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As number of hidden layers grow, the gradient becomes very small and the weights will hardly change. This will hamper the learning process.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rPr>
              <a:t>Tashik likes to play </a:t>
            </a:r>
            <a:r>
              <a:rPr lang="en-US" sz="1800" b="1" dirty="0">
                <a:solidFill>
                  <a:srgbClr val="000000"/>
                </a:solidFill>
                <a:effectLst/>
                <a:latin typeface="Times New Roman" panose="02020603050405020304" pitchFamily="18" charset="0"/>
                <a:ea typeface="Times New Roman" panose="02020603050405020304" pitchFamily="18" charset="0"/>
              </a:rPr>
              <a:t>cricket</a:t>
            </a:r>
            <a:r>
              <a:rPr lang="en-US" sz="1800" dirty="0">
                <a:solidFill>
                  <a:srgbClr val="000000"/>
                </a:solidFill>
                <a:effectLst/>
                <a:latin typeface="Times New Roman" panose="02020603050405020304" pitchFamily="18" charset="0"/>
                <a:ea typeface="Times New Roman" panose="02020603050405020304" pitchFamily="18" charset="0"/>
              </a:rPr>
              <a:t>,..... it shouldn’t be hard to guess that he is from </a:t>
            </a:r>
            <a:r>
              <a:rPr lang="en-US" sz="1800" dirty="0">
                <a:solidFill>
                  <a:srgbClr val="000000"/>
                </a:solidFill>
                <a:effectLst/>
                <a:highlight>
                  <a:srgbClr val="C0C0C0"/>
                </a:highlight>
                <a:latin typeface="Times New Roman" panose="02020603050405020304" pitchFamily="18" charset="0"/>
                <a:ea typeface="Times New Roman" panose="02020603050405020304" pitchFamily="18" charset="0"/>
              </a:rPr>
              <a:t>Pakistan</a:t>
            </a:r>
            <a:r>
              <a:rPr lang="en-US" sz="1800" dirty="0">
                <a:solidFill>
                  <a:srgbClr val="000000"/>
                </a:solidFill>
                <a:effectLst/>
                <a:latin typeface="Times New Roman" panose="02020603050405020304" pitchFamily="18" charset="0"/>
                <a:ea typeface="Times New Roman" panose="02020603050405020304" pitchFamily="18" charset="0"/>
              </a:rPr>
              <a:t>. (Hard to predict long sentences)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0460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4" name="Picture 3">
            <a:extLst>
              <a:ext uri="{FF2B5EF4-FFF2-40B4-BE49-F238E27FC236}">
                <a16:creationId xmlns:a16="http://schemas.microsoft.com/office/drawing/2014/main" id="{CCCDA10F-40CF-48D0-A36B-D189F18BFA5A}"/>
              </a:ext>
            </a:extLst>
          </p:cNvPr>
          <p:cNvPicPr/>
          <p:nvPr/>
        </p:nvPicPr>
        <p:blipFill>
          <a:blip r:embed="rId3">
            <a:extLst>
              <a:ext uri="{28A0092B-C50C-407E-A947-70E740481C1C}">
                <a14:useLocalDpi xmlns:a14="http://schemas.microsoft.com/office/drawing/2010/main" val="0"/>
              </a:ext>
            </a:extLst>
          </a:blip>
          <a:stretch>
            <a:fillRect/>
          </a:stretch>
        </p:blipFill>
        <p:spPr>
          <a:xfrm>
            <a:off x="967409" y="1351722"/>
            <a:ext cx="7248939" cy="3619707"/>
          </a:xfrm>
          <a:prstGeom prst="rect">
            <a:avLst/>
          </a:prstGeom>
        </p:spPr>
      </p:pic>
    </p:spTree>
    <p:extLst>
      <p:ext uri="{BB962C8B-B14F-4D97-AF65-F5344CB8AC3E}">
        <p14:creationId xmlns:p14="http://schemas.microsoft.com/office/powerpoint/2010/main" val="185062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Long short-term memory (LSTM)</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5" name="Picture 4">
            <a:extLst>
              <a:ext uri="{FF2B5EF4-FFF2-40B4-BE49-F238E27FC236}">
                <a16:creationId xmlns:a16="http://schemas.microsoft.com/office/drawing/2014/main" id="{DE9C3277-7AC8-43F1-B806-9E9FFF5C3DFC}"/>
              </a:ext>
            </a:extLst>
          </p:cNvPr>
          <p:cNvPicPr/>
          <p:nvPr/>
        </p:nvPicPr>
        <p:blipFill>
          <a:blip r:embed="rId3"/>
          <a:stretch>
            <a:fillRect/>
          </a:stretch>
        </p:blipFill>
        <p:spPr>
          <a:xfrm>
            <a:off x="821635" y="3309730"/>
            <a:ext cx="5953511" cy="2557890"/>
          </a:xfrm>
          <a:prstGeom prst="rect">
            <a:avLst/>
          </a:prstGeom>
        </p:spPr>
      </p:pic>
      <p:sp>
        <p:nvSpPr>
          <p:cNvPr id="2" name="TextBox 1">
            <a:extLst>
              <a:ext uri="{FF2B5EF4-FFF2-40B4-BE49-F238E27FC236}">
                <a16:creationId xmlns:a16="http://schemas.microsoft.com/office/drawing/2014/main" id="{BCC3B61B-8ACB-46C1-8ABB-6DED98523302}"/>
              </a:ext>
            </a:extLst>
          </p:cNvPr>
          <p:cNvSpPr txBox="1"/>
          <p:nvPr/>
        </p:nvSpPr>
        <p:spPr>
          <a:xfrm>
            <a:off x="821635" y="1821234"/>
            <a:ext cx="7951304" cy="1200329"/>
          </a:xfrm>
          <a:prstGeom prst="rect">
            <a:avLst/>
          </a:prstGeom>
          <a:noFill/>
        </p:spPr>
        <p:txBody>
          <a:bodyPr wrap="square" rtlCol="0">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Long Short-Term Memory (</a:t>
            </a:r>
            <a:r>
              <a:rPr lang="en-US" b="1" i="0" dirty="0">
                <a:solidFill>
                  <a:srgbClr val="202124"/>
                </a:solidFill>
                <a:effectLst/>
                <a:latin typeface="Times New Roman" panose="02020603050405020304" pitchFamily="18" charset="0"/>
                <a:cs typeface="Times New Roman" panose="02020603050405020304" pitchFamily="18" charset="0"/>
              </a:rPr>
              <a:t>LSTM</a:t>
            </a:r>
            <a:r>
              <a:rPr lang="en-US" b="0" i="0" dirty="0">
                <a:solidFill>
                  <a:srgbClr val="202124"/>
                </a:solidFill>
                <a:effectLst/>
                <a:latin typeface="Times New Roman" panose="02020603050405020304" pitchFamily="18" charset="0"/>
                <a:cs typeface="Times New Roman" panose="02020603050405020304" pitchFamily="18" charset="0"/>
              </a:rPr>
              <a:t>) networks are a type of recurrent neural network capable of learning order dependence in sequence prediction problems. This is a behavior required in complex problem domains like machine translation, speech recognition, and more. LSTMs are a complex area of deep learning.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6031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6" name="Picture 5">
            <a:extLst>
              <a:ext uri="{FF2B5EF4-FFF2-40B4-BE49-F238E27FC236}">
                <a16:creationId xmlns:a16="http://schemas.microsoft.com/office/drawing/2014/main" id="{69E343DA-5417-48E8-AB45-8F9DAA88BBD1}"/>
              </a:ext>
            </a:extLst>
          </p:cNvPr>
          <p:cNvPicPr>
            <a:picLocks noChangeAspect="1"/>
          </p:cNvPicPr>
          <p:nvPr/>
        </p:nvPicPr>
        <p:blipFill>
          <a:blip r:embed="rId3"/>
          <a:stretch>
            <a:fillRect/>
          </a:stretch>
        </p:blipFill>
        <p:spPr>
          <a:xfrm>
            <a:off x="662610" y="667376"/>
            <a:ext cx="5683858" cy="3586571"/>
          </a:xfrm>
          <a:prstGeom prst="rect">
            <a:avLst/>
          </a:prstGeom>
        </p:spPr>
      </p:pic>
      <p:sp>
        <p:nvSpPr>
          <p:cNvPr id="9" name="TextBox 8">
            <a:extLst>
              <a:ext uri="{FF2B5EF4-FFF2-40B4-BE49-F238E27FC236}">
                <a16:creationId xmlns:a16="http://schemas.microsoft.com/office/drawing/2014/main" id="{53B2B345-111C-400F-B16E-D3AFAA00ED2D}"/>
              </a:ext>
            </a:extLst>
          </p:cNvPr>
          <p:cNvSpPr txBox="1"/>
          <p:nvPr/>
        </p:nvSpPr>
        <p:spPr>
          <a:xfrm>
            <a:off x="832983" y="4809702"/>
            <a:ext cx="7688165" cy="1477328"/>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Tashik likes to play </a:t>
            </a:r>
            <a:r>
              <a:rPr lang="en-US" sz="1800" b="1" dirty="0">
                <a:solidFill>
                  <a:srgbClr val="000000"/>
                </a:solidFill>
                <a:effectLst/>
                <a:latin typeface="Times New Roman" panose="02020603050405020304" pitchFamily="18" charset="0"/>
                <a:ea typeface="Times New Roman" panose="02020603050405020304" pitchFamily="18" charset="0"/>
              </a:rPr>
              <a:t>cricket</a:t>
            </a:r>
            <a:r>
              <a:rPr lang="en-US" sz="1800" dirty="0">
                <a:solidFill>
                  <a:srgbClr val="000000"/>
                </a:solidFill>
                <a:effectLst/>
                <a:latin typeface="Times New Roman" panose="02020603050405020304" pitchFamily="18" charset="0"/>
                <a:ea typeface="Times New Roman" panose="02020603050405020304" pitchFamily="18" charset="0"/>
              </a:rPr>
              <a:t>,..... it shouldn’t be hard to guess that he is from </a:t>
            </a:r>
            <a:r>
              <a:rPr lang="en-US" sz="1800" dirty="0">
                <a:solidFill>
                  <a:srgbClr val="000000"/>
                </a:solidFill>
                <a:effectLst/>
                <a:highlight>
                  <a:srgbClr val="C0C0C0"/>
                </a:highlight>
                <a:latin typeface="Times New Roman" panose="02020603050405020304" pitchFamily="18" charset="0"/>
                <a:ea typeface="Times New Roman" panose="02020603050405020304" pitchFamily="18" charset="0"/>
              </a:rPr>
              <a:t>Pakistan</a:t>
            </a:r>
            <a:r>
              <a:rPr lang="en-US" sz="1800" dirty="0">
                <a:solidFill>
                  <a:srgbClr val="000000"/>
                </a:solidFill>
                <a:effectLst/>
                <a:latin typeface="Times New Roman" panose="02020603050405020304" pitchFamily="18" charset="0"/>
                <a:ea typeface="Times New Roman" panose="02020603050405020304" pitchFamily="18" charset="0"/>
              </a:rPr>
              <a:t>. (Easy to predict long sentences with long term memory)</a:t>
            </a:r>
            <a:br>
              <a:rPr lang="en-US" sz="1800" dirty="0">
                <a:solidFill>
                  <a:srgbClr val="000000"/>
                </a:solidFill>
                <a:effectLst/>
                <a:latin typeface="Times New Roman" panose="02020603050405020304" pitchFamily="18" charset="0"/>
                <a:ea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Ct </a:t>
            </a:r>
            <a:r>
              <a:rPr lang="en-US" b="1" dirty="0">
                <a:latin typeface="Times New Roman" panose="02020603050405020304" pitchFamily="18" charset="0"/>
                <a:cs typeface="Times New Roman" panose="02020603050405020304" pitchFamily="18" charset="0"/>
                <a:sym typeface="Wingdings" panose="05000000000000000000" pitchFamily="2" charset="2"/>
              </a:rPr>
              <a:t> Long-term Memory</a:t>
            </a:r>
            <a:br>
              <a:rPr lang="en-US" b="1"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Ht  Short-term Memory</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1229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What if the context is changed?</a:t>
            </a:r>
          </a:p>
        </p:txBody>
      </p:sp>
      <p:sp>
        <p:nvSpPr>
          <p:cNvPr id="3" name="TextBox 2">
            <a:extLst>
              <a:ext uri="{FF2B5EF4-FFF2-40B4-BE49-F238E27FC236}">
                <a16:creationId xmlns:a16="http://schemas.microsoft.com/office/drawing/2014/main" id="{D4B41BCD-5300-4053-8F91-31B153091CE8}"/>
              </a:ext>
            </a:extLst>
          </p:cNvPr>
          <p:cNvSpPr txBox="1"/>
          <p:nvPr/>
        </p:nvSpPr>
        <p:spPr>
          <a:xfrm>
            <a:off x="894520" y="1753279"/>
            <a:ext cx="5294245" cy="1200329"/>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Tashik likes to play </a:t>
            </a:r>
            <a:r>
              <a:rPr lang="en-US" sz="1800" b="1" dirty="0">
                <a:solidFill>
                  <a:srgbClr val="000000"/>
                </a:solidFill>
                <a:effectLst/>
                <a:latin typeface="Times New Roman" panose="02020603050405020304" pitchFamily="18" charset="0"/>
                <a:ea typeface="Times New Roman" panose="02020603050405020304" pitchFamily="18" charset="0"/>
              </a:rPr>
              <a:t>cricket</a:t>
            </a:r>
            <a:r>
              <a:rPr lang="en-US" sz="1800" dirty="0">
                <a:solidFill>
                  <a:srgbClr val="000000"/>
                </a:solidFill>
                <a:effectLst/>
                <a:latin typeface="Times New Roman" panose="02020603050405020304" pitchFamily="18" charset="0"/>
                <a:ea typeface="Times New Roman" panose="02020603050405020304" pitchFamily="18" charset="0"/>
              </a:rPr>
              <a:t>,..... it shouldn’t be hard to guess that he is from </a:t>
            </a:r>
            <a:r>
              <a:rPr lang="en-US" sz="1800" dirty="0">
                <a:solidFill>
                  <a:srgbClr val="000000"/>
                </a:solidFill>
                <a:effectLst/>
                <a:highlight>
                  <a:srgbClr val="C0C0C0"/>
                </a:highlight>
                <a:latin typeface="Times New Roman" panose="02020603050405020304" pitchFamily="18" charset="0"/>
                <a:ea typeface="Times New Roman" panose="02020603050405020304" pitchFamily="18" charset="0"/>
              </a:rPr>
              <a:t>Pakistan</a:t>
            </a:r>
            <a:r>
              <a:rPr lang="en-US" sz="1800" dirty="0">
                <a:solidFill>
                  <a:srgbClr val="000000"/>
                </a:solidFill>
                <a:effectLst/>
                <a:latin typeface="Times New Roman" panose="02020603050405020304" pitchFamily="18" charset="0"/>
                <a:ea typeface="Times New Roman" panose="02020603050405020304" pitchFamily="18" charset="0"/>
              </a:rPr>
              <a:t>. But, his friend David likes to play </a:t>
            </a:r>
            <a:r>
              <a:rPr lang="en-US" sz="1800" b="1" dirty="0">
                <a:solidFill>
                  <a:srgbClr val="000000"/>
                </a:solidFill>
                <a:effectLst/>
                <a:latin typeface="Times New Roman" panose="02020603050405020304" pitchFamily="18" charset="0"/>
                <a:ea typeface="Times New Roman" panose="02020603050405020304" pitchFamily="18" charset="0"/>
              </a:rPr>
              <a:t>football</a:t>
            </a:r>
            <a:r>
              <a:rPr lang="en-US" sz="1800" dirty="0">
                <a:solidFill>
                  <a:srgbClr val="000000"/>
                </a:solidFill>
                <a:effectLst/>
                <a:latin typeface="Times New Roman" panose="02020603050405020304" pitchFamily="18" charset="0"/>
                <a:ea typeface="Times New Roman" panose="02020603050405020304" pitchFamily="18" charset="0"/>
              </a:rPr>
              <a:t>,….. It shouldn’t be hard to guess that he is from </a:t>
            </a:r>
            <a:r>
              <a:rPr lang="en-US" sz="1800" dirty="0">
                <a:solidFill>
                  <a:srgbClr val="000000"/>
                </a:solidFill>
                <a:effectLst/>
                <a:highlight>
                  <a:srgbClr val="C0C0C0"/>
                </a:highlight>
                <a:latin typeface="Times New Roman" panose="02020603050405020304" pitchFamily="18" charset="0"/>
                <a:ea typeface="Times New Roman" panose="02020603050405020304" pitchFamily="18" charset="0"/>
              </a:rPr>
              <a:t>Spain</a:t>
            </a:r>
            <a:r>
              <a:rPr lang="en-US" dirty="0">
                <a:solidFill>
                  <a:srgbClr val="000000"/>
                </a:solidFill>
                <a:latin typeface="Times New Roman" panose="02020603050405020304" pitchFamily="18" charset="0"/>
                <a:ea typeface="Times New Roman" panose="02020603050405020304" pitchFamily="18" charset="0"/>
              </a:rPr>
              <a:t>.</a:t>
            </a:r>
            <a:endParaRPr lang="en-US" dirty="0"/>
          </a:p>
        </p:txBody>
      </p:sp>
      <p:pic>
        <p:nvPicPr>
          <p:cNvPr id="12" name="Picture 11">
            <a:extLst>
              <a:ext uri="{FF2B5EF4-FFF2-40B4-BE49-F238E27FC236}">
                <a16:creationId xmlns:a16="http://schemas.microsoft.com/office/drawing/2014/main" id="{115580AB-F979-4D32-91BD-8CEA4B542388}"/>
              </a:ext>
            </a:extLst>
          </p:cNvPr>
          <p:cNvPicPr>
            <a:picLocks noChangeAspect="1"/>
          </p:cNvPicPr>
          <p:nvPr/>
        </p:nvPicPr>
        <p:blipFill>
          <a:blip r:embed="rId2"/>
          <a:stretch>
            <a:fillRect/>
          </a:stretch>
        </p:blipFill>
        <p:spPr>
          <a:xfrm>
            <a:off x="894520" y="3293090"/>
            <a:ext cx="9693967" cy="3423515"/>
          </a:xfrm>
          <a:prstGeom prst="rect">
            <a:avLst/>
          </a:prstGeom>
        </p:spPr>
      </p:pic>
    </p:spTree>
    <p:extLst>
      <p:ext uri="{BB962C8B-B14F-4D97-AF65-F5344CB8AC3E}">
        <p14:creationId xmlns:p14="http://schemas.microsoft.com/office/powerpoint/2010/main" val="3838156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Forget, input/update, and output gates</a:t>
            </a:r>
          </a:p>
        </p:txBody>
      </p:sp>
      <p:pic>
        <p:nvPicPr>
          <p:cNvPr id="5" name="Picture 4">
            <a:extLst>
              <a:ext uri="{FF2B5EF4-FFF2-40B4-BE49-F238E27FC236}">
                <a16:creationId xmlns:a16="http://schemas.microsoft.com/office/drawing/2014/main" id="{12360DA8-089E-4B04-AC05-89E226B8F880}"/>
              </a:ext>
            </a:extLst>
          </p:cNvPr>
          <p:cNvPicPr/>
          <p:nvPr/>
        </p:nvPicPr>
        <p:blipFill>
          <a:blip r:embed="rId2"/>
          <a:stretch>
            <a:fillRect/>
          </a:stretch>
        </p:blipFill>
        <p:spPr>
          <a:xfrm>
            <a:off x="687210" y="1723273"/>
            <a:ext cx="9344686" cy="4438988"/>
          </a:xfrm>
          <a:prstGeom prst="rect">
            <a:avLst/>
          </a:prstGeom>
        </p:spPr>
      </p:pic>
    </p:spTree>
    <p:extLst>
      <p:ext uri="{BB962C8B-B14F-4D97-AF65-F5344CB8AC3E}">
        <p14:creationId xmlns:p14="http://schemas.microsoft.com/office/powerpoint/2010/main" val="3128727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0E3D49-4F92-4123-88C7-658168CDB2D6}"/>
              </a:ext>
            </a:extLst>
          </p:cNvPr>
          <p:cNvPicPr/>
          <p:nvPr/>
        </p:nvPicPr>
        <p:blipFill>
          <a:blip r:embed="rId2">
            <a:extLst>
              <a:ext uri="{28A0092B-C50C-407E-A947-70E740481C1C}">
                <a14:useLocalDpi xmlns:a14="http://schemas.microsoft.com/office/drawing/2010/main" val="0"/>
              </a:ext>
            </a:extLst>
          </a:blip>
          <a:stretch>
            <a:fillRect/>
          </a:stretch>
        </p:blipFill>
        <p:spPr>
          <a:xfrm>
            <a:off x="1589439" y="892296"/>
            <a:ext cx="9013121" cy="5073408"/>
          </a:xfrm>
          <a:prstGeom prst="rect">
            <a:avLst/>
          </a:prstGeom>
        </p:spPr>
      </p:pic>
    </p:spTree>
    <p:extLst>
      <p:ext uri="{BB962C8B-B14F-4D97-AF65-F5344CB8AC3E}">
        <p14:creationId xmlns:p14="http://schemas.microsoft.com/office/powerpoint/2010/main" val="1000008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A3C753-451A-4F71-BFF6-01C7C27B57C6}"/>
              </a:ext>
            </a:extLst>
          </p:cNvPr>
          <p:cNvPicPr>
            <a:picLocks noChangeAspect="1"/>
          </p:cNvPicPr>
          <p:nvPr/>
        </p:nvPicPr>
        <p:blipFill>
          <a:blip r:embed="rId2"/>
          <a:stretch>
            <a:fillRect/>
          </a:stretch>
        </p:blipFill>
        <p:spPr>
          <a:xfrm>
            <a:off x="1150021" y="1242391"/>
            <a:ext cx="9891957" cy="4373218"/>
          </a:xfrm>
          <a:prstGeom prst="rect">
            <a:avLst/>
          </a:prstGeom>
        </p:spPr>
      </p:pic>
    </p:spTree>
    <p:extLst>
      <p:ext uri="{BB962C8B-B14F-4D97-AF65-F5344CB8AC3E}">
        <p14:creationId xmlns:p14="http://schemas.microsoft.com/office/powerpoint/2010/main" val="298576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Gated recurrent units (GRU)</a:t>
            </a:r>
          </a:p>
        </p:txBody>
      </p:sp>
      <p:sp>
        <p:nvSpPr>
          <p:cNvPr id="4" name="TextBox 3">
            <a:extLst>
              <a:ext uri="{FF2B5EF4-FFF2-40B4-BE49-F238E27FC236}">
                <a16:creationId xmlns:a16="http://schemas.microsoft.com/office/drawing/2014/main" id="{2B1CA984-6238-4088-890A-537E36B13609}"/>
              </a:ext>
            </a:extLst>
          </p:cNvPr>
          <p:cNvSpPr txBox="1"/>
          <p:nvPr/>
        </p:nvSpPr>
        <p:spPr>
          <a:xfrm>
            <a:off x="954157" y="1630017"/>
            <a:ext cx="4593130" cy="923330"/>
          </a:xfrm>
          <a:prstGeom prst="rect">
            <a:avLst/>
          </a:prstGeom>
          <a:noFill/>
        </p:spPr>
        <p:txBody>
          <a:bodyPr wrap="square" rtlCol="0">
            <a:spAutoFit/>
          </a:bodyPr>
          <a:lstStyle/>
          <a:p>
            <a:r>
              <a:rPr lang="en-US" b="0" i="0" dirty="0">
                <a:solidFill>
                  <a:srgbClr val="4D5156"/>
                </a:solidFill>
                <a:effectLst/>
                <a:latin typeface="Times New Roman" panose="02020603050405020304" pitchFamily="18" charset="0"/>
                <a:cs typeface="Times New Roman" panose="02020603050405020304" pitchFamily="18" charset="0"/>
              </a:rPr>
              <a:t>The GRU is like a long short-term memory with a forget gate, but has fewer parameters than LSTM, as it lacks an output gate.</a:t>
            </a:r>
            <a:endParaRPr lang="en-US" dirty="0">
              <a:latin typeface="Times New Roman" panose="02020603050405020304" pitchFamily="18" charset="0"/>
              <a:cs typeface="Times New Roman" panose="02020603050405020304" pitchFamily="18" charset="0"/>
            </a:endParaRPr>
          </a:p>
        </p:txBody>
      </p:sp>
      <p:pic>
        <p:nvPicPr>
          <p:cNvPr id="6" name="Graphic 5">
            <a:extLst>
              <a:ext uri="{FF2B5EF4-FFF2-40B4-BE49-F238E27FC236}">
                <a16:creationId xmlns:a16="http://schemas.microsoft.com/office/drawing/2014/main" id="{195EEF3E-C206-479B-891D-B390963D1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157" y="2969107"/>
            <a:ext cx="6581775" cy="3305175"/>
          </a:xfrm>
          <a:prstGeom prst="rect">
            <a:avLst/>
          </a:prstGeom>
        </p:spPr>
      </p:pic>
    </p:spTree>
    <p:extLst>
      <p:ext uri="{BB962C8B-B14F-4D97-AF65-F5344CB8AC3E}">
        <p14:creationId xmlns:p14="http://schemas.microsoft.com/office/powerpoint/2010/main" val="240006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Types of Machine Learning</a:t>
            </a:r>
          </a:p>
        </p:txBody>
      </p:sp>
      <p:pic>
        <p:nvPicPr>
          <p:cNvPr id="3" name="Graphic 2">
            <a:extLst>
              <a:ext uri="{FF2B5EF4-FFF2-40B4-BE49-F238E27FC236}">
                <a16:creationId xmlns:a16="http://schemas.microsoft.com/office/drawing/2014/main" id="{72ED16F4-9144-452C-A6F3-1087E15B52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1100" y="1659627"/>
            <a:ext cx="8769799" cy="4310478"/>
          </a:xfrm>
          <a:prstGeom prst="rect">
            <a:avLst/>
          </a:prstGeom>
        </p:spPr>
      </p:pic>
    </p:spTree>
    <p:extLst>
      <p:ext uri="{BB962C8B-B14F-4D97-AF65-F5344CB8AC3E}">
        <p14:creationId xmlns:p14="http://schemas.microsoft.com/office/powerpoint/2010/main" val="2244793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Update, Reset Gates</a:t>
            </a:r>
          </a:p>
        </p:txBody>
      </p:sp>
      <p:pic>
        <p:nvPicPr>
          <p:cNvPr id="4" name="Picture 3">
            <a:extLst>
              <a:ext uri="{FF2B5EF4-FFF2-40B4-BE49-F238E27FC236}">
                <a16:creationId xmlns:a16="http://schemas.microsoft.com/office/drawing/2014/main" id="{F1666BD8-5946-4A1A-8EF3-2E4330208748}"/>
              </a:ext>
            </a:extLst>
          </p:cNvPr>
          <p:cNvPicPr>
            <a:picLocks noChangeAspect="1"/>
          </p:cNvPicPr>
          <p:nvPr/>
        </p:nvPicPr>
        <p:blipFill>
          <a:blip r:embed="rId2"/>
          <a:stretch>
            <a:fillRect/>
          </a:stretch>
        </p:blipFill>
        <p:spPr>
          <a:xfrm>
            <a:off x="1383195" y="1413797"/>
            <a:ext cx="9425609" cy="4712805"/>
          </a:xfrm>
          <a:prstGeom prst="rect">
            <a:avLst/>
          </a:prstGeom>
        </p:spPr>
      </p:pic>
    </p:spTree>
    <p:extLst>
      <p:ext uri="{BB962C8B-B14F-4D97-AF65-F5344CB8AC3E}">
        <p14:creationId xmlns:p14="http://schemas.microsoft.com/office/powerpoint/2010/main" val="4096065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C22335-9D82-4E17-A6B5-D3ACA982F0CA}"/>
              </a:ext>
            </a:extLst>
          </p:cNvPr>
          <p:cNvPicPr/>
          <p:nvPr/>
        </p:nvPicPr>
        <p:blipFill>
          <a:blip r:embed="rId2"/>
          <a:stretch>
            <a:fillRect/>
          </a:stretch>
        </p:blipFill>
        <p:spPr>
          <a:xfrm>
            <a:off x="3230245" y="885507"/>
            <a:ext cx="5731510" cy="5086985"/>
          </a:xfrm>
          <a:prstGeom prst="rect">
            <a:avLst/>
          </a:prstGeom>
        </p:spPr>
      </p:pic>
    </p:spTree>
    <p:extLst>
      <p:ext uri="{BB962C8B-B14F-4D97-AF65-F5344CB8AC3E}">
        <p14:creationId xmlns:p14="http://schemas.microsoft.com/office/powerpoint/2010/main" val="3008680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sp>
        <p:nvSpPr>
          <p:cNvPr id="4" name="TextBox 3">
            <a:extLst>
              <a:ext uri="{FF2B5EF4-FFF2-40B4-BE49-F238E27FC236}">
                <a16:creationId xmlns:a16="http://schemas.microsoft.com/office/drawing/2014/main" id="{368391D4-D27D-4B06-B0E1-84E12505F708}"/>
              </a:ext>
            </a:extLst>
          </p:cNvPr>
          <p:cNvSpPr txBox="1"/>
          <p:nvPr/>
        </p:nvSpPr>
        <p:spPr>
          <a:xfrm>
            <a:off x="3528590" y="2767280"/>
            <a:ext cx="4687758" cy="1323439"/>
          </a:xfrm>
          <a:prstGeom prst="rect">
            <a:avLst/>
          </a:prstGeom>
          <a:noFill/>
        </p:spPr>
        <p:txBody>
          <a:bodyPr wrap="none" rtlCol="0">
            <a:spAutoFit/>
          </a:bodyPr>
          <a:lstStyle/>
          <a:p>
            <a:r>
              <a:rPr lang="en-US" sz="8000" dirty="0">
                <a:latin typeface="Times New Roman" panose="02020603050405020304" pitchFamily="18" charset="0"/>
                <a:cs typeface="Times New Roman" panose="02020603050405020304" pitchFamily="18" charset="0"/>
              </a:rPr>
              <a:t>Thank You</a:t>
            </a:r>
          </a:p>
        </p:txBody>
      </p:sp>
      <p:pic>
        <p:nvPicPr>
          <p:cNvPr id="10" name="Picture 9">
            <a:extLst>
              <a:ext uri="{FF2B5EF4-FFF2-40B4-BE49-F238E27FC236}">
                <a16:creationId xmlns:a16="http://schemas.microsoft.com/office/drawing/2014/main" id="{85388D29-03E3-447D-B370-C3946E4587F0}"/>
              </a:ext>
            </a:extLst>
          </p:cNvPr>
          <p:cNvPicPr>
            <a:picLocks noChangeAspect="1"/>
          </p:cNvPicPr>
          <p:nvPr/>
        </p:nvPicPr>
        <p:blipFill>
          <a:blip r:embed="rId3"/>
          <a:stretch>
            <a:fillRect/>
          </a:stretch>
        </p:blipFill>
        <p:spPr>
          <a:xfrm>
            <a:off x="596591" y="926669"/>
            <a:ext cx="2805904" cy="1583635"/>
          </a:xfrm>
          <a:prstGeom prst="rect">
            <a:avLst/>
          </a:prstGeom>
        </p:spPr>
      </p:pic>
      <p:pic>
        <p:nvPicPr>
          <p:cNvPr id="12" name="Picture 11">
            <a:extLst>
              <a:ext uri="{FF2B5EF4-FFF2-40B4-BE49-F238E27FC236}">
                <a16:creationId xmlns:a16="http://schemas.microsoft.com/office/drawing/2014/main" id="{4B2195CE-EC4B-4DCC-A5E7-109E33B3473F}"/>
              </a:ext>
            </a:extLst>
          </p:cNvPr>
          <p:cNvPicPr>
            <a:picLocks noChangeAspect="1"/>
          </p:cNvPicPr>
          <p:nvPr/>
        </p:nvPicPr>
        <p:blipFill>
          <a:blip r:embed="rId4"/>
          <a:stretch>
            <a:fillRect/>
          </a:stretch>
        </p:blipFill>
        <p:spPr>
          <a:xfrm>
            <a:off x="599452" y="4347697"/>
            <a:ext cx="2803043" cy="2109890"/>
          </a:xfrm>
          <a:prstGeom prst="rect">
            <a:avLst/>
          </a:prstGeom>
        </p:spPr>
      </p:pic>
      <p:pic>
        <p:nvPicPr>
          <p:cNvPr id="14" name="Picture 13">
            <a:extLst>
              <a:ext uri="{FF2B5EF4-FFF2-40B4-BE49-F238E27FC236}">
                <a16:creationId xmlns:a16="http://schemas.microsoft.com/office/drawing/2014/main" id="{2F846D2F-D218-42B1-8E20-17E0809BAC11}"/>
              </a:ext>
            </a:extLst>
          </p:cNvPr>
          <p:cNvPicPr>
            <a:picLocks noChangeAspect="1"/>
          </p:cNvPicPr>
          <p:nvPr/>
        </p:nvPicPr>
        <p:blipFill>
          <a:blip r:embed="rId5"/>
          <a:stretch>
            <a:fillRect/>
          </a:stretch>
        </p:blipFill>
        <p:spPr>
          <a:xfrm>
            <a:off x="7941022" y="841484"/>
            <a:ext cx="3729664" cy="2109890"/>
          </a:xfrm>
          <a:prstGeom prst="rect">
            <a:avLst/>
          </a:prstGeom>
        </p:spPr>
      </p:pic>
      <p:pic>
        <p:nvPicPr>
          <p:cNvPr id="16" name="Picture 15">
            <a:extLst>
              <a:ext uri="{FF2B5EF4-FFF2-40B4-BE49-F238E27FC236}">
                <a16:creationId xmlns:a16="http://schemas.microsoft.com/office/drawing/2014/main" id="{4255E86B-8BF1-4FAC-B10E-D52FC5AFD3A1}"/>
              </a:ext>
            </a:extLst>
          </p:cNvPr>
          <p:cNvPicPr>
            <a:picLocks noChangeAspect="1"/>
          </p:cNvPicPr>
          <p:nvPr/>
        </p:nvPicPr>
        <p:blipFill>
          <a:blip r:embed="rId6"/>
          <a:stretch>
            <a:fillRect/>
          </a:stretch>
        </p:blipFill>
        <p:spPr>
          <a:xfrm>
            <a:off x="4457750" y="4173954"/>
            <a:ext cx="3276500" cy="2457375"/>
          </a:xfrm>
          <a:prstGeom prst="rect">
            <a:avLst/>
          </a:prstGeom>
        </p:spPr>
      </p:pic>
      <p:pic>
        <p:nvPicPr>
          <p:cNvPr id="20" name="Picture 19">
            <a:extLst>
              <a:ext uri="{FF2B5EF4-FFF2-40B4-BE49-F238E27FC236}">
                <a16:creationId xmlns:a16="http://schemas.microsoft.com/office/drawing/2014/main" id="{3B72ED24-15C3-4CC5-9360-63E4AB15FCCF}"/>
              </a:ext>
            </a:extLst>
          </p:cNvPr>
          <p:cNvPicPr>
            <a:picLocks noChangeAspect="1"/>
          </p:cNvPicPr>
          <p:nvPr/>
        </p:nvPicPr>
        <p:blipFill>
          <a:blip r:embed="rId7"/>
          <a:stretch>
            <a:fillRect/>
          </a:stretch>
        </p:blipFill>
        <p:spPr>
          <a:xfrm>
            <a:off x="4092719" y="1205807"/>
            <a:ext cx="3158079" cy="1323440"/>
          </a:xfrm>
          <a:prstGeom prst="rect">
            <a:avLst/>
          </a:prstGeom>
        </p:spPr>
      </p:pic>
    </p:spTree>
    <p:extLst>
      <p:ext uri="{BB962C8B-B14F-4D97-AF65-F5344CB8AC3E}">
        <p14:creationId xmlns:p14="http://schemas.microsoft.com/office/powerpoint/2010/main" val="1314289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Labelled and unlabeled data</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3" name="Picture 2">
            <a:extLst>
              <a:ext uri="{FF2B5EF4-FFF2-40B4-BE49-F238E27FC236}">
                <a16:creationId xmlns:a16="http://schemas.microsoft.com/office/drawing/2014/main" id="{59958EB2-9D0A-4613-8D34-62817DF148BE}"/>
              </a:ext>
            </a:extLst>
          </p:cNvPr>
          <p:cNvPicPr>
            <a:picLocks noChangeAspect="1"/>
          </p:cNvPicPr>
          <p:nvPr/>
        </p:nvPicPr>
        <p:blipFill>
          <a:blip r:embed="rId3"/>
          <a:stretch>
            <a:fillRect/>
          </a:stretch>
        </p:blipFill>
        <p:spPr>
          <a:xfrm>
            <a:off x="882150" y="1828972"/>
            <a:ext cx="7636181" cy="3200055"/>
          </a:xfrm>
          <a:prstGeom prst="rect">
            <a:avLst/>
          </a:prstGeom>
        </p:spPr>
      </p:pic>
    </p:spTree>
    <p:extLst>
      <p:ext uri="{BB962C8B-B14F-4D97-AF65-F5344CB8AC3E}">
        <p14:creationId xmlns:p14="http://schemas.microsoft.com/office/powerpoint/2010/main" val="3613123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4" name="Picture 3">
            <a:extLst>
              <a:ext uri="{FF2B5EF4-FFF2-40B4-BE49-F238E27FC236}">
                <a16:creationId xmlns:a16="http://schemas.microsoft.com/office/drawing/2014/main" id="{5A343DA5-7F14-4B78-88EF-1FA0B491280A}"/>
              </a:ext>
            </a:extLst>
          </p:cNvPr>
          <p:cNvPicPr>
            <a:picLocks noChangeAspect="1"/>
          </p:cNvPicPr>
          <p:nvPr/>
        </p:nvPicPr>
        <p:blipFill>
          <a:blip r:embed="rId3"/>
          <a:stretch>
            <a:fillRect/>
          </a:stretch>
        </p:blipFill>
        <p:spPr>
          <a:xfrm>
            <a:off x="488427" y="1153044"/>
            <a:ext cx="10499996" cy="3340377"/>
          </a:xfrm>
          <a:prstGeom prst="rect">
            <a:avLst/>
          </a:prstGeom>
        </p:spPr>
      </p:pic>
    </p:spTree>
    <p:extLst>
      <p:ext uri="{BB962C8B-B14F-4D97-AF65-F5344CB8AC3E}">
        <p14:creationId xmlns:p14="http://schemas.microsoft.com/office/powerpoint/2010/main" val="207162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reinforcement Learning</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pic>
        <p:nvPicPr>
          <p:cNvPr id="4" name="Picture 3">
            <a:extLst>
              <a:ext uri="{FF2B5EF4-FFF2-40B4-BE49-F238E27FC236}">
                <a16:creationId xmlns:a16="http://schemas.microsoft.com/office/drawing/2014/main" id="{98DA95DD-9BDB-4BC0-AD52-A90F6B341888}"/>
              </a:ext>
            </a:extLst>
          </p:cNvPr>
          <p:cNvPicPr/>
          <p:nvPr/>
        </p:nvPicPr>
        <p:blipFill>
          <a:blip r:embed="rId3"/>
          <a:stretch>
            <a:fillRect/>
          </a:stretch>
        </p:blipFill>
        <p:spPr>
          <a:xfrm>
            <a:off x="581191" y="3966877"/>
            <a:ext cx="5899121" cy="2571900"/>
          </a:xfrm>
          <a:prstGeom prst="rect">
            <a:avLst/>
          </a:prstGeom>
        </p:spPr>
      </p:pic>
      <p:sp>
        <p:nvSpPr>
          <p:cNvPr id="2" name="TextBox 1">
            <a:extLst>
              <a:ext uri="{FF2B5EF4-FFF2-40B4-BE49-F238E27FC236}">
                <a16:creationId xmlns:a16="http://schemas.microsoft.com/office/drawing/2014/main" id="{CA399871-076B-40BC-8313-23BB5120F7F3}"/>
              </a:ext>
            </a:extLst>
          </p:cNvPr>
          <p:cNvSpPr txBox="1"/>
          <p:nvPr/>
        </p:nvSpPr>
        <p:spPr>
          <a:xfrm>
            <a:off x="877808" y="1674674"/>
            <a:ext cx="7046992" cy="2031325"/>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Reinforcement learning is another type of machine learning and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is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area of machine learning concerned with how intelligent agents ought to take actions in an environment in order to maximize the notion of cumulative reward. Reinforcement learning is one of three basic machine learning paradigms, alongside supervised learning and unsupervised learning.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736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F4219-6DF1-4CB8-AD94-7E8CB98B9464}"/>
              </a:ext>
            </a:extLst>
          </p:cNvPr>
          <p:cNvPicPr>
            <a:picLocks noChangeAspect="1"/>
          </p:cNvPicPr>
          <p:nvPr/>
        </p:nvPicPr>
        <p:blipFill>
          <a:blip r:embed="rId2"/>
          <a:stretch>
            <a:fillRect/>
          </a:stretch>
        </p:blipFill>
        <p:spPr>
          <a:xfrm>
            <a:off x="2567609" y="3842102"/>
            <a:ext cx="6732104" cy="2857899"/>
          </a:xfrm>
          <a:prstGeom prst="rect">
            <a:avLst/>
          </a:prstGeom>
        </p:spPr>
      </p:pic>
      <p:pic>
        <p:nvPicPr>
          <p:cNvPr id="9" name="Picture 8">
            <a:extLst>
              <a:ext uri="{FF2B5EF4-FFF2-40B4-BE49-F238E27FC236}">
                <a16:creationId xmlns:a16="http://schemas.microsoft.com/office/drawing/2014/main" id="{7FAF5F20-E7AF-45DF-A6DA-A1FC90629A1C}"/>
              </a:ext>
            </a:extLst>
          </p:cNvPr>
          <p:cNvPicPr>
            <a:picLocks noChangeAspect="1"/>
          </p:cNvPicPr>
          <p:nvPr/>
        </p:nvPicPr>
        <p:blipFill>
          <a:blip r:embed="rId3"/>
          <a:stretch>
            <a:fillRect/>
          </a:stretch>
        </p:blipFill>
        <p:spPr>
          <a:xfrm>
            <a:off x="1908313" y="835966"/>
            <a:ext cx="8050696" cy="3139685"/>
          </a:xfrm>
          <a:prstGeom prst="rect">
            <a:avLst/>
          </a:prstGeom>
        </p:spPr>
      </p:pic>
    </p:spTree>
    <p:extLst>
      <p:ext uri="{BB962C8B-B14F-4D97-AF65-F5344CB8AC3E}">
        <p14:creationId xmlns:p14="http://schemas.microsoft.com/office/powerpoint/2010/main" val="3558204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85F8E2-EA6E-41B7-9197-A40B43A867CA}"/>
              </a:ext>
            </a:extLst>
          </p:cNvPr>
          <p:cNvSpPr>
            <a:spLocks noGrp="1"/>
          </p:cNvSpPr>
          <p:nvPr>
            <p:ph type="title"/>
          </p:nvPr>
        </p:nvSpPr>
        <p:spPr>
          <a:xfrm>
            <a:off x="581192" y="887895"/>
            <a:ext cx="11029616" cy="525902"/>
          </a:xfrm>
        </p:spPr>
        <p:txBody>
          <a:bodyPr/>
          <a:lstStyle/>
          <a:p>
            <a:r>
              <a:rPr lang="en-US" u="sng" dirty="0"/>
              <a:t>deep Learning</a:t>
            </a:r>
          </a:p>
        </p:txBody>
      </p:sp>
      <p:pic>
        <p:nvPicPr>
          <p:cNvPr id="8" name="Picture 7">
            <a:extLst>
              <a:ext uri="{FF2B5EF4-FFF2-40B4-BE49-F238E27FC236}">
                <a16:creationId xmlns:a16="http://schemas.microsoft.com/office/drawing/2014/main" id="{9F7A0A80-13E8-489A-84A7-A56E86B2CA27}"/>
              </a:ext>
            </a:extLst>
          </p:cNvPr>
          <p:cNvPicPr>
            <a:picLocks noChangeAspect="1"/>
          </p:cNvPicPr>
          <p:nvPr/>
        </p:nvPicPr>
        <p:blipFill>
          <a:blip r:embed="rId2"/>
          <a:stretch>
            <a:fillRect/>
          </a:stretch>
        </p:blipFill>
        <p:spPr>
          <a:xfrm>
            <a:off x="8216348" y="4493421"/>
            <a:ext cx="3394460" cy="2109890"/>
          </a:xfrm>
          <a:prstGeom prst="rect">
            <a:avLst/>
          </a:prstGeom>
        </p:spPr>
      </p:pic>
      <p:sp>
        <p:nvSpPr>
          <p:cNvPr id="2" name="TextBox 1">
            <a:extLst>
              <a:ext uri="{FF2B5EF4-FFF2-40B4-BE49-F238E27FC236}">
                <a16:creationId xmlns:a16="http://schemas.microsoft.com/office/drawing/2014/main" id="{43E0052D-B833-4909-93B0-A62D18D677A5}"/>
              </a:ext>
            </a:extLst>
          </p:cNvPr>
          <p:cNvSpPr txBox="1"/>
          <p:nvPr/>
        </p:nvSpPr>
        <p:spPr>
          <a:xfrm>
            <a:off x="857833" y="1658397"/>
            <a:ext cx="7040464" cy="2308324"/>
          </a:xfrm>
          <a:prstGeom prst="rect">
            <a:avLst/>
          </a:prstGeom>
          <a:noFill/>
        </p:spPr>
        <p:txBody>
          <a:bodyPr wrap="square" rtlCol="0">
            <a:spAutoFit/>
          </a:bodyPr>
          <a:lstStyle/>
          <a:p>
            <a:r>
              <a:rPr lang="en-US" dirty="0">
                <a:solidFill>
                  <a:srgbClr val="202124"/>
                </a:solidFill>
                <a:latin typeface="Times New Roman" panose="02020603050405020304" pitchFamily="18" charset="0"/>
                <a:cs typeface="Times New Roman" panose="02020603050405020304" pitchFamily="18" charset="0"/>
              </a:rPr>
              <a:t>A</a:t>
            </a:r>
            <a:r>
              <a:rPr lang="en-US" b="0" i="0" dirty="0">
                <a:solidFill>
                  <a:srgbClr val="202124"/>
                </a:solidFill>
                <a:effectLst/>
                <a:latin typeface="Times New Roman" panose="02020603050405020304" pitchFamily="18" charset="0"/>
                <a:cs typeface="Times New Roman" panose="02020603050405020304" pitchFamily="18" charset="0"/>
              </a:rPr>
              <a:t> type of machine learning based on artificial neural networks in which multiple layers of processing are used to extract progressively higher level features from data.</a:t>
            </a:r>
            <a:br>
              <a:rPr lang="en-US" b="0" i="0" dirty="0">
                <a:solidFill>
                  <a:srgbClr val="202124"/>
                </a:solidFill>
                <a:effectLst/>
                <a:latin typeface="Times New Roman" panose="02020603050405020304" pitchFamily="18" charset="0"/>
                <a:cs typeface="Times New Roman" panose="02020603050405020304" pitchFamily="18" charset="0"/>
              </a:rPr>
            </a:b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deep learning, both Feature extraction as well as classification both is done by the machine itself whereas in machine learning, feature extraction is done by us and not by the machine.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E3359A-8399-4EE4-BF4F-61DC507522BC}"/>
              </a:ext>
            </a:extLst>
          </p:cNvPr>
          <p:cNvPicPr/>
          <p:nvPr/>
        </p:nvPicPr>
        <p:blipFill>
          <a:blip r:embed="rId3">
            <a:extLst>
              <a:ext uri="{28A0092B-C50C-407E-A947-70E740481C1C}">
                <a14:useLocalDpi xmlns:a14="http://schemas.microsoft.com/office/drawing/2010/main" val="0"/>
              </a:ext>
            </a:extLst>
          </a:blip>
          <a:stretch>
            <a:fillRect/>
          </a:stretch>
        </p:blipFill>
        <p:spPr>
          <a:xfrm>
            <a:off x="581191" y="3859547"/>
            <a:ext cx="6071399" cy="2743764"/>
          </a:xfrm>
          <a:prstGeom prst="rect">
            <a:avLst/>
          </a:prstGeom>
        </p:spPr>
      </p:pic>
    </p:spTree>
    <p:extLst>
      <p:ext uri="{BB962C8B-B14F-4D97-AF65-F5344CB8AC3E}">
        <p14:creationId xmlns:p14="http://schemas.microsoft.com/office/powerpoint/2010/main" val="30575231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{57799132-9DF0-4D7E-900B-A6A2934222BB}tf33552983_win32</Template>
  <TotalTime>1809</TotalTime>
  <Words>896</Words>
  <Application>Microsoft Office PowerPoint</Application>
  <PresentationFormat>Widescreen</PresentationFormat>
  <Paragraphs>36</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Franklin Gothic Book</vt:lpstr>
      <vt:lpstr>Franklin Gothic Demi</vt:lpstr>
      <vt:lpstr>Times New Roman</vt:lpstr>
      <vt:lpstr>Wingdings 2</vt:lpstr>
      <vt:lpstr>DividendVTI</vt:lpstr>
      <vt:lpstr>Introduction To machine learning, deep learning, and The neural networks.</vt:lpstr>
      <vt:lpstr>Contents to be covered</vt:lpstr>
      <vt:lpstr>Machine Learning</vt:lpstr>
      <vt:lpstr>Types of Machine Learning</vt:lpstr>
      <vt:lpstr>Labelled and unlabeled data</vt:lpstr>
      <vt:lpstr>PowerPoint Presentation</vt:lpstr>
      <vt:lpstr>reinforcement Learning</vt:lpstr>
      <vt:lpstr>PowerPoint Presentation</vt:lpstr>
      <vt:lpstr>deep Learning</vt:lpstr>
      <vt:lpstr>Machine Learning vs deep learning</vt:lpstr>
      <vt:lpstr>PowerPoint Presentation</vt:lpstr>
      <vt:lpstr>PowerPoint Presentation</vt:lpstr>
      <vt:lpstr>PowerPoint Presentation</vt:lpstr>
      <vt:lpstr>PowerPoint Presentation</vt:lpstr>
      <vt:lpstr>Artificial neural network (ANN)</vt:lpstr>
      <vt:lpstr>The chain rule</vt:lpstr>
      <vt:lpstr>backpropagation</vt:lpstr>
      <vt:lpstr>PowerPoint Presentation</vt:lpstr>
      <vt:lpstr>Convolutional neural networks (CNN)</vt:lpstr>
      <vt:lpstr>PowerPoint Presentation</vt:lpstr>
      <vt:lpstr>PowerPoint Presentation</vt:lpstr>
      <vt:lpstr>PowerPoint Presentation</vt:lpstr>
      <vt:lpstr>PowerPoint Presentation</vt:lpstr>
      <vt:lpstr>PowerPoint Presentation</vt:lpstr>
      <vt:lpstr>ANN vs CNN</vt:lpstr>
      <vt:lpstr>PowerPoint Presentation</vt:lpstr>
      <vt:lpstr>PowerPoint Presentation</vt:lpstr>
      <vt:lpstr>Recurrent neural network</vt:lpstr>
      <vt:lpstr>PowerPoint Presentation</vt:lpstr>
      <vt:lpstr>PowerPoint Presentation</vt:lpstr>
      <vt:lpstr>Problems with rnn</vt:lpstr>
      <vt:lpstr>PowerPoint Presentation</vt:lpstr>
      <vt:lpstr>Long short-term memory (LSTM)</vt:lpstr>
      <vt:lpstr>PowerPoint Presentation</vt:lpstr>
      <vt:lpstr>What if the context is changed?</vt:lpstr>
      <vt:lpstr>Forget, input/update, and output gates</vt:lpstr>
      <vt:lpstr>PowerPoint Presentation</vt:lpstr>
      <vt:lpstr>PowerPoint Presentation</vt:lpstr>
      <vt:lpstr>Gated recurrent units (GRU)</vt:lpstr>
      <vt:lpstr>Update, Reset Gates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deep learning, and The neural networks.</dc:title>
  <dc:creator>Tashik Moin</dc:creator>
  <cp:lastModifiedBy>Tashik Moin</cp:lastModifiedBy>
  <cp:revision>49</cp:revision>
  <dcterms:created xsi:type="dcterms:W3CDTF">2021-06-24T08:45:35Z</dcterms:created>
  <dcterms:modified xsi:type="dcterms:W3CDTF">2021-06-25T19:22:39Z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